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sldIdLst>
    <p:sldId id="256" r:id="rId2"/>
    <p:sldId id="270" r:id="rId3"/>
    <p:sldId id="309" r:id="rId4"/>
    <p:sldId id="260" r:id="rId5"/>
    <p:sldId id="264" r:id="rId6"/>
    <p:sldId id="297" r:id="rId7"/>
    <p:sldId id="310" r:id="rId8"/>
    <p:sldId id="311" r:id="rId9"/>
    <p:sldId id="313" r:id="rId10"/>
    <p:sldId id="333" r:id="rId11"/>
    <p:sldId id="312" r:id="rId12"/>
    <p:sldId id="314" r:id="rId13"/>
    <p:sldId id="315" r:id="rId14"/>
    <p:sldId id="317" r:id="rId15"/>
    <p:sldId id="276" r:id="rId16"/>
    <p:sldId id="277" r:id="rId17"/>
    <p:sldId id="278" r:id="rId18"/>
    <p:sldId id="318" r:id="rId19"/>
    <p:sldId id="308" r:id="rId20"/>
  </p:sldIdLst>
  <p:sldSz cx="12192000" cy="6858000"/>
  <p:notesSz cx="7053263"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3792" autoAdjust="0"/>
  </p:normalViewPr>
  <p:slideViewPr>
    <p:cSldViewPr snapToGrid="0">
      <p:cViewPr varScale="1">
        <p:scale>
          <a:sx n="67" d="100"/>
          <a:sy n="67" d="100"/>
        </p:scale>
        <p:origin x="644" y="44"/>
      </p:cViewPr>
      <p:guideLst/>
    </p:cSldViewPr>
  </p:slideViewPr>
  <p:notesTextViewPr>
    <p:cViewPr>
      <p:scale>
        <a:sx n="1" d="1"/>
        <a:sy n="1" d="1"/>
      </p:scale>
      <p:origin x="0" y="0"/>
    </p:cViewPr>
  </p:notesTextViewPr>
  <p:sorterViewPr>
    <p:cViewPr>
      <p:scale>
        <a:sx n="80" d="100"/>
        <a:sy n="80" d="100"/>
      </p:scale>
      <p:origin x="0" y="-147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6414" cy="467072"/>
          </a:xfrm>
          <a:prstGeom prst="rect">
            <a:avLst/>
          </a:prstGeom>
        </p:spPr>
        <p:txBody>
          <a:bodyPr vert="horz" lIns="93497" tIns="46749" rIns="93497" bIns="46749" rtlCol="0"/>
          <a:lstStyle>
            <a:lvl1pPr algn="l">
              <a:defRPr sz="1200"/>
            </a:lvl1pPr>
          </a:lstStyle>
          <a:p>
            <a:endParaRPr lang="en-US"/>
          </a:p>
        </p:txBody>
      </p:sp>
      <p:sp>
        <p:nvSpPr>
          <p:cNvPr id="3" name="Date Placeholder 2"/>
          <p:cNvSpPr>
            <a:spLocks noGrp="1"/>
          </p:cNvSpPr>
          <p:nvPr>
            <p:ph type="dt" idx="1"/>
          </p:nvPr>
        </p:nvSpPr>
        <p:spPr>
          <a:xfrm>
            <a:off x="3995217" y="0"/>
            <a:ext cx="3056414" cy="467072"/>
          </a:xfrm>
          <a:prstGeom prst="rect">
            <a:avLst/>
          </a:prstGeom>
        </p:spPr>
        <p:txBody>
          <a:bodyPr vert="horz" lIns="93497" tIns="46749" rIns="93497" bIns="46749" rtlCol="0"/>
          <a:lstStyle>
            <a:lvl1pPr algn="r">
              <a:defRPr sz="1200"/>
            </a:lvl1pPr>
          </a:lstStyle>
          <a:p>
            <a:fld id="{21B010BB-6EE6-497D-ADD9-982111737411}" type="datetimeFigureOut">
              <a:rPr lang="en-US" smtClean="0"/>
              <a:t>8/19/2020</a:t>
            </a:fld>
            <a:endParaRPr lang="en-US"/>
          </a:p>
        </p:txBody>
      </p:sp>
      <p:sp>
        <p:nvSpPr>
          <p:cNvPr id="4" name="Slide Image Placeholder 3"/>
          <p:cNvSpPr>
            <a:spLocks noGrp="1" noRot="1" noChangeAspect="1"/>
          </p:cNvSpPr>
          <p:nvPr>
            <p:ph type="sldImg" idx="2"/>
          </p:nvPr>
        </p:nvSpPr>
        <p:spPr>
          <a:xfrm>
            <a:off x="733425" y="1163638"/>
            <a:ext cx="5586413" cy="3141662"/>
          </a:xfrm>
          <a:prstGeom prst="rect">
            <a:avLst/>
          </a:prstGeom>
          <a:noFill/>
          <a:ln w="12700">
            <a:solidFill>
              <a:prstClr val="black"/>
            </a:solidFill>
          </a:ln>
        </p:spPr>
        <p:txBody>
          <a:bodyPr vert="horz" lIns="93497" tIns="46749" rIns="93497" bIns="46749" rtlCol="0" anchor="ctr"/>
          <a:lstStyle/>
          <a:p>
            <a:endParaRPr lang="en-US"/>
          </a:p>
        </p:txBody>
      </p:sp>
      <p:sp>
        <p:nvSpPr>
          <p:cNvPr id="5" name="Notes Placeholder 4"/>
          <p:cNvSpPr>
            <a:spLocks noGrp="1"/>
          </p:cNvSpPr>
          <p:nvPr>
            <p:ph type="body" sz="quarter" idx="3"/>
          </p:nvPr>
        </p:nvSpPr>
        <p:spPr>
          <a:xfrm>
            <a:off x="705327" y="4480004"/>
            <a:ext cx="5642610" cy="3665458"/>
          </a:xfrm>
          <a:prstGeom prst="rect">
            <a:avLst/>
          </a:prstGeom>
        </p:spPr>
        <p:txBody>
          <a:bodyPr vert="horz" lIns="93497" tIns="46749" rIns="93497" bIns="4674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56414" cy="467071"/>
          </a:xfrm>
          <a:prstGeom prst="rect">
            <a:avLst/>
          </a:prstGeom>
        </p:spPr>
        <p:txBody>
          <a:bodyPr vert="horz" lIns="93497" tIns="46749" rIns="93497" bIns="46749" rtlCol="0" anchor="b"/>
          <a:lstStyle>
            <a:lvl1pPr algn="l">
              <a:defRPr sz="1200"/>
            </a:lvl1pPr>
          </a:lstStyle>
          <a:p>
            <a:endParaRPr lang="en-US"/>
          </a:p>
        </p:txBody>
      </p:sp>
      <p:sp>
        <p:nvSpPr>
          <p:cNvPr id="7" name="Slide Number Placeholder 6"/>
          <p:cNvSpPr>
            <a:spLocks noGrp="1"/>
          </p:cNvSpPr>
          <p:nvPr>
            <p:ph type="sldNum" sz="quarter" idx="5"/>
          </p:nvPr>
        </p:nvSpPr>
        <p:spPr>
          <a:xfrm>
            <a:off x="3995217" y="8842030"/>
            <a:ext cx="3056414" cy="467071"/>
          </a:xfrm>
          <a:prstGeom prst="rect">
            <a:avLst/>
          </a:prstGeom>
        </p:spPr>
        <p:txBody>
          <a:bodyPr vert="horz" lIns="93497" tIns="46749" rIns="93497" bIns="46749" rtlCol="0" anchor="b"/>
          <a:lstStyle>
            <a:lvl1pPr algn="r">
              <a:defRPr sz="1200"/>
            </a:lvl1pPr>
          </a:lstStyle>
          <a:p>
            <a:fld id="{3EA1FE1B-99FF-40DD-A86C-03FCEB608411}" type="slidenum">
              <a:rPr lang="en-US" smtClean="0"/>
              <a:t>‹#›</a:t>
            </a:fld>
            <a:endParaRPr lang="en-US"/>
          </a:p>
        </p:txBody>
      </p:sp>
    </p:spTree>
    <p:extLst>
      <p:ext uri="{BB962C8B-B14F-4D97-AF65-F5344CB8AC3E}">
        <p14:creationId xmlns:p14="http://schemas.microsoft.com/office/powerpoint/2010/main" val="3853352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EA1FE1B-99FF-40DD-A86C-03FCEB608411}" type="slidenum">
              <a:rPr lang="en-US" smtClean="0"/>
              <a:t>1</a:t>
            </a:fld>
            <a:endParaRPr lang="en-US"/>
          </a:p>
        </p:txBody>
      </p:sp>
    </p:spTree>
    <p:extLst>
      <p:ext uri="{BB962C8B-B14F-4D97-AF65-F5344CB8AC3E}">
        <p14:creationId xmlns:p14="http://schemas.microsoft.com/office/powerpoint/2010/main" val="20169237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h-TH" sz="1200" kern="1200" dirty="0">
                <a:solidFill>
                  <a:schemeClr val="tx1"/>
                </a:solidFill>
                <a:latin typeface="Times New Roman" panose="02020603050405020304" pitchFamily="18" charset="0"/>
                <a:ea typeface="+mn-ea"/>
                <a:cs typeface="+mn-cs"/>
              </a:rPr>
              <a:t>วิธีคิดของ ดร สธน วิจารณ์วรรณลักษณ์ อาจารย์ประจำภาควิชาฟิสิกส์ คณะวิทยาศาสตร์ จุฬาลงกรณ์มหาวิทยาลัย ได้เวลาจากข้อมูล </a:t>
            </a:r>
            <a:r>
              <a:rPr lang="en-US" sz="1200" dirty="0">
                <a:latin typeface="Times New Roman" panose="02020603050405020304" pitchFamily="18" charset="0"/>
                <a:cs typeface="Times New Roman" panose="02020603050405020304" pitchFamily="18" charset="0"/>
              </a:rPr>
              <a:t>frame rate 25 fps </a:t>
            </a:r>
            <a:r>
              <a:rPr lang="th-TH" sz="1200" kern="1200" dirty="0">
                <a:solidFill>
                  <a:schemeClr val="tx1"/>
                </a:solidFill>
                <a:latin typeface="Times New Roman" panose="02020603050405020304" pitchFamily="18" charset="0"/>
                <a:ea typeface="+mn-ea"/>
                <a:cs typeface="+mn-cs"/>
              </a:rPr>
              <a:t>โดย </a:t>
            </a:r>
            <a:r>
              <a:rPr lang="en-US" sz="1200" dirty="0">
                <a:latin typeface="Times New Roman" panose="02020603050405020304" pitchFamily="18" charset="0"/>
                <a:cs typeface="Times New Roman" panose="02020603050405020304" pitchFamily="18" charset="0"/>
              </a:rPr>
              <a:t>31 m </a:t>
            </a:r>
            <a:r>
              <a:rPr lang="th-TH" sz="1200" kern="1200" dirty="0">
                <a:solidFill>
                  <a:schemeClr val="tx1"/>
                </a:solidFill>
                <a:latin typeface="Times New Roman" panose="02020603050405020304" pitchFamily="18" charset="0"/>
                <a:ea typeface="+mn-ea"/>
                <a:cs typeface="+mn-cs"/>
              </a:rPr>
              <a:t>ได้จากการวัดระยะทาง และช่วงเวลาได้จากจำนวน </a:t>
            </a:r>
            <a:r>
              <a:rPr lang="en-US" sz="1200" dirty="0">
                <a:latin typeface="Times New Roman" panose="02020603050405020304" pitchFamily="18" charset="0"/>
                <a:cs typeface="Times New Roman" panose="02020603050405020304" pitchFamily="18" charset="0"/>
              </a:rPr>
              <a:t>frame </a:t>
            </a:r>
            <a:r>
              <a:rPr lang="th-TH" sz="1200" kern="1200" dirty="0">
                <a:solidFill>
                  <a:schemeClr val="tx1"/>
                </a:solidFill>
                <a:latin typeface="Times New Roman" panose="02020603050405020304" pitchFamily="18" charset="0"/>
                <a:ea typeface="+mn-ea"/>
                <a:cs typeface="+mn-cs"/>
              </a:rPr>
              <a:t>ที่ปรากฏภาพรถในระยะทางดังกล่าวหารด้วย </a:t>
            </a:r>
            <a:r>
              <a:rPr lang="en-US" sz="1200" dirty="0">
                <a:latin typeface="Times New Roman" panose="02020603050405020304" pitchFamily="18" charset="0"/>
                <a:cs typeface="Times New Roman" panose="02020603050405020304" pitchFamily="18" charset="0"/>
              </a:rPr>
              <a:t>frame rate (16/25 = 0.64 s)</a:t>
            </a:r>
          </a:p>
          <a:p>
            <a:pPr marL="0" marR="0" lvl="0" indent="0" algn="l" defTabSz="914400" rtl="0" eaLnBrk="1" fontAlgn="auto" latinLnBrk="0" hangingPunct="1">
              <a:lnSpc>
                <a:spcPct val="100000"/>
              </a:lnSpc>
              <a:spcBef>
                <a:spcPts val="0"/>
              </a:spcBef>
              <a:spcAft>
                <a:spcPts val="0"/>
              </a:spcAft>
              <a:buClrTx/>
              <a:buSzTx/>
              <a:buFontTx/>
              <a:buNone/>
              <a:tabLst/>
              <a:defRPr/>
            </a:pPr>
            <a:r>
              <a:rPr lang="th-TH" sz="1200" dirty="0">
                <a:latin typeface="Times New Roman" panose="02020603050405020304" pitchFamily="18" charset="0"/>
                <a:cs typeface="Times New Roman" panose="02020603050405020304" pitchFamily="18" charset="0"/>
              </a:rPr>
              <a:t>วิธีคิดของ รศ สายประสิทธิ์ เกิดนิยม ใช้ต้นไม้กึ่งกลางคลิปเป็นตำแหน่งอ้างอิงและหาเวลาที่ความยาวรถ (ในแนวทะแยง) เคลื่อนที่ผ่านต้นไม้ดังกล่าว ดังนั้นเมื่อทราบความยาวแนวทะแยงของรถและช่วงเวลาที่รถเคลื่อนที่ผ่านตำแหน่งอ้างอิงก็สามารถนำมาคำนวณหาความเร็วรถได้ </a:t>
            </a:r>
          </a:p>
          <a:p>
            <a:pPr marL="0" marR="0" lvl="0" indent="0" algn="l" defTabSz="914400" rtl="0" eaLnBrk="1" fontAlgn="auto" latinLnBrk="0" hangingPunct="1">
              <a:lnSpc>
                <a:spcPct val="100000"/>
              </a:lnSpc>
              <a:spcBef>
                <a:spcPts val="0"/>
              </a:spcBef>
              <a:spcAft>
                <a:spcPts val="0"/>
              </a:spcAft>
              <a:buClrTx/>
              <a:buSzTx/>
              <a:buFontTx/>
              <a:buNone/>
              <a:tabLst/>
              <a:defRPr/>
            </a:pPr>
            <a:r>
              <a:rPr lang="th-TH" sz="1200" dirty="0">
                <a:latin typeface="Times New Roman" panose="02020603050405020304" pitchFamily="18" charset="0"/>
                <a:cs typeface="Times New Roman" panose="02020603050405020304" pitchFamily="18" charset="0"/>
              </a:rPr>
              <a:t>ข้อสังเกตคือ ความแตกต่างของความเร็วจากการคำนวณมีผลอย่างมากจาก </a:t>
            </a:r>
            <a:r>
              <a:rPr lang="en-US" sz="1200" dirty="0">
                <a:latin typeface="Times New Roman" panose="02020603050405020304" pitchFamily="18" charset="0"/>
                <a:cs typeface="Times New Roman" panose="02020603050405020304" pitchFamily="18" charset="0"/>
              </a:rPr>
              <a:t>frame rate</a:t>
            </a:r>
          </a:p>
        </p:txBody>
      </p:sp>
      <p:sp>
        <p:nvSpPr>
          <p:cNvPr id="4" name="Slide Number Placeholder 3"/>
          <p:cNvSpPr>
            <a:spLocks noGrp="1"/>
          </p:cNvSpPr>
          <p:nvPr>
            <p:ph type="sldNum" sz="quarter" idx="5"/>
          </p:nvPr>
        </p:nvSpPr>
        <p:spPr/>
        <p:txBody>
          <a:bodyPr/>
          <a:lstStyle/>
          <a:p>
            <a:fld id="{3EA1FE1B-99FF-40DD-A86C-03FCEB608411}" type="slidenum">
              <a:rPr lang="en-US" smtClean="0"/>
              <a:t>9</a:t>
            </a:fld>
            <a:endParaRPr lang="en-US"/>
          </a:p>
        </p:txBody>
      </p:sp>
    </p:spTree>
    <p:extLst>
      <p:ext uri="{BB962C8B-B14F-4D97-AF65-F5344CB8AC3E}">
        <p14:creationId xmlns:p14="http://schemas.microsoft.com/office/powerpoint/2010/main" val="26319091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h-TH" dirty="0"/>
              <a:t>ข้อมูลระยะทาง   จากการลงพื้นที่วัดระยะทางโดยตรง   ใช้ความยาวของสิ่งที่ปรากฏอยู่ในคลิปเป็นความยาวอ้างอิง เช่น เส้นแบ่งช่องเดินรถปรกติ</a:t>
            </a:r>
            <a:r>
              <a:rPr lang="th-TH" sz="1200" b="0" i="0" kern="1200" dirty="0">
                <a:solidFill>
                  <a:schemeClr val="tx1"/>
                </a:solidFill>
                <a:effectLst/>
                <a:latin typeface="+mn-lt"/>
                <a:ea typeface="+mn-ea"/>
                <a:cs typeface="+mn-cs"/>
              </a:rPr>
              <a:t>(เป็นเส้นประสีขาว ขนาดกว้าง 10 เซนติเมตร ยาว 100 เซนติเมตร เว้นช่องห่าง 300 เซนติเมตร ) </a:t>
            </a:r>
            <a:r>
              <a:rPr lang="th-TH" dirty="0"/>
              <a:t>ใช้วัตถุที่ไม่เคลื่อนที่ในคลิปเป็นตำแหน่งอ้างอิงเช่น ต้นไม้ และใช้ความยาวที่ทราบค่าของสิ่งที่อยู่ในคลิปเพื่อบอกระยะทาง (ความยาวของตัวรถ)</a:t>
            </a:r>
          </a:p>
          <a:p>
            <a:r>
              <a:rPr lang="th-TH" dirty="0"/>
              <a:t>ข้อมูลเวลา   ดูจากตัวเลขเวลาที่ปรากฏอยู่ในคลิปวิดีโอ  คำนวณจาก </a:t>
            </a:r>
            <a:r>
              <a:rPr lang="en-US" dirty="0"/>
              <a:t> frame rate </a:t>
            </a:r>
            <a:r>
              <a:rPr lang="th-TH" dirty="0"/>
              <a:t>มีหน่วยเป็น </a:t>
            </a:r>
            <a:r>
              <a:rPr lang="en-US" dirty="0"/>
              <a:t>frame per second</a:t>
            </a:r>
            <a:r>
              <a:rPr lang="th-TH" dirty="0"/>
              <a:t>  โดยช่วงเวลาที่ได้ต้องสัมพันธ์กับข้อมูลระยะทางที่ได้</a:t>
            </a:r>
            <a:endParaRPr lang="en-US" dirty="0"/>
          </a:p>
        </p:txBody>
      </p:sp>
      <p:sp>
        <p:nvSpPr>
          <p:cNvPr id="4" name="Slide Number Placeholder 3"/>
          <p:cNvSpPr>
            <a:spLocks noGrp="1"/>
          </p:cNvSpPr>
          <p:nvPr>
            <p:ph type="sldNum" sz="quarter" idx="5"/>
          </p:nvPr>
        </p:nvSpPr>
        <p:spPr/>
        <p:txBody>
          <a:bodyPr/>
          <a:lstStyle/>
          <a:p>
            <a:fld id="{3EA1FE1B-99FF-40DD-A86C-03FCEB608411}" type="slidenum">
              <a:rPr lang="en-US" smtClean="0"/>
              <a:t>11</a:t>
            </a:fld>
            <a:endParaRPr lang="en-US"/>
          </a:p>
        </p:txBody>
      </p:sp>
    </p:spTree>
    <p:extLst>
      <p:ext uri="{BB962C8B-B14F-4D97-AF65-F5344CB8AC3E}">
        <p14:creationId xmlns:p14="http://schemas.microsoft.com/office/powerpoint/2010/main" val="39043340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dirty="0">
                <a:solidFill>
                  <a:srgbClr val="000000"/>
                </a:solidFill>
                <a:latin typeface="Arimo-Regular"/>
              </a:rPr>
              <a:t>Record 120 fps play back 60 fps slow motion 2 times</a:t>
            </a:r>
          </a:p>
          <a:p>
            <a:pPr>
              <a:buFont typeface="Arial" panose="020B0604020202020204" pitchFamily="34" charset="0"/>
              <a:buChar char="•"/>
            </a:pPr>
            <a:r>
              <a:rPr lang="en-US" dirty="0">
                <a:solidFill>
                  <a:srgbClr val="000000"/>
                </a:solidFill>
                <a:latin typeface="Arimo-Regular"/>
              </a:rPr>
              <a:t>Record 60 fps play back 24 fps slow motion 2.5 times</a:t>
            </a:r>
          </a:p>
          <a:p>
            <a:pPr marL="0" indent="0">
              <a:buNone/>
            </a:pPr>
            <a:r>
              <a:rPr lang="en-US" dirty="0">
                <a:solidFill>
                  <a:srgbClr val="000000"/>
                </a:solidFill>
                <a:latin typeface="Arimo-Regular"/>
              </a:rPr>
              <a:t>24 fps cinematic movie</a:t>
            </a:r>
          </a:p>
          <a:p>
            <a:pPr marL="0" indent="0">
              <a:buNone/>
            </a:pPr>
            <a:r>
              <a:rPr lang="en-US" dirty="0">
                <a:solidFill>
                  <a:srgbClr val="000000"/>
                </a:solidFill>
                <a:latin typeface="Arimo-Regular"/>
              </a:rPr>
              <a:t>25 fps PAL 30 fps </a:t>
            </a:r>
            <a:r>
              <a:rPr lang="en-US" dirty="0" err="1">
                <a:solidFill>
                  <a:srgbClr val="000000"/>
                </a:solidFill>
                <a:latin typeface="Arimo-Regular"/>
              </a:rPr>
              <a:t>ntsc</a:t>
            </a:r>
            <a:endParaRPr lang="en-US" dirty="0">
              <a:solidFill>
                <a:srgbClr val="000000"/>
              </a:solidFill>
              <a:latin typeface="Arimo-Regular"/>
            </a:endParaRPr>
          </a:p>
          <a:p>
            <a:pPr marL="0" indent="0">
              <a:buNone/>
            </a:pPr>
            <a:r>
              <a:rPr lang="en-US" dirty="0">
                <a:solidFill>
                  <a:srgbClr val="000000"/>
                </a:solidFill>
                <a:latin typeface="Arimo-Regular"/>
              </a:rPr>
              <a:t>60 fps </a:t>
            </a:r>
            <a:r>
              <a:rPr lang="en-US" dirty="0" err="1">
                <a:solidFill>
                  <a:srgbClr val="000000"/>
                </a:solidFill>
                <a:latin typeface="Arimo-Regular"/>
              </a:rPr>
              <a:t>avartar</a:t>
            </a:r>
            <a:r>
              <a:rPr lang="en-US" dirty="0">
                <a:solidFill>
                  <a:srgbClr val="000000"/>
                </a:solidFill>
                <a:latin typeface="Arimo-Regular"/>
              </a:rPr>
              <a:t> hobbit</a:t>
            </a:r>
          </a:p>
          <a:p>
            <a:endParaRPr lang="en-US" dirty="0"/>
          </a:p>
        </p:txBody>
      </p:sp>
      <p:sp>
        <p:nvSpPr>
          <p:cNvPr id="4" name="Slide Number Placeholder 3"/>
          <p:cNvSpPr>
            <a:spLocks noGrp="1"/>
          </p:cNvSpPr>
          <p:nvPr>
            <p:ph type="sldNum" sz="quarter" idx="5"/>
          </p:nvPr>
        </p:nvSpPr>
        <p:spPr/>
        <p:txBody>
          <a:bodyPr/>
          <a:lstStyle/>
          <a:p>
            <a:fld id="{3EA1FE1B-99FF-40DD-A86C-03FCEB608411}" type="slidenum">
              <a:rPr lang="en-US" smtClean="0"/>
              <a:t>12</a:t>
            </a:fld>
            <a:endParaRPr lang="en-US"/>
          </a:p>
        </p:txBody>
      </p:sp>
    </p:spTree>
    <p:extLst>
      <p:ext uri="{BB962C8B-B14F-4D97-AF65-F5344CB8AC3E}">
        <p14:creationId xmlns:p14="http://schemas.microsoft.com/office/powerpoint/2010/main" val="8694741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Travelling time over 31 m :16 frame x (1/25 fps) = 0.64 s</a:t>
            </a:r>
          </a:p>
          <a:p>
            <a:r>
              <a:rPr lang="en-US" dirty="0"/>
              <a:t>Uncertainty of time 0.06/0.04 </a:t>
            </a:r>
            <a:r>
              <a:rPr lang="en-US" dirty="0">
                <a:sym typeface="Symbol" panose="05050102010706020507" pitchFamily="18" charset="2"/>
              </a:rPr>
              <a:t> 1.5 frame  </a:t>
            </a:r>
            <a:r>
              <a:rPr lang="th-TH" dirty="0">
                <a:sym typeface="Symbol" panose="05050102010706020507" pitchFamily="18" charset="2"/>
              </a:rPr>
              <a:t>ค่านี้พิจารณาว่าเป็น </a:t>
            </a:r>
            <a:r>
              <a:rPr lang="en-US" dirty="0">
                <a:sym typeface="Symbol" panose="05050102010706020507" pitchFamily="18" charset="2"/>
              </a:rPr>
              <a:t>uncertainty of the frame rate</a:t>
            </a:r>
          </a:p>
          <a:p>
            <a:r>
              <a:rPr lang="en-US" dirty="0">
                <a:sym typeface="Symbol" panose="05050102010706020507" pitchFamily="18" charset="2"/>
              </a:rPr>
              <a:t>Fractional error (ds/s) </a:t>
            </a:r>
            <a:r>
              <a:rPr lang="th-TH" dirty="0">
                <a:sym typeface="Symbol" panose="05050102010706020507" pitchFamily="18" charset="2"/>
              </a:rPr>
              <a:t>เนื่องจาก ระยะทางคิดเป็น </a:t>
            </a:r>
            <a:r>
              <a:rPr lang="en-US" dirty="0">
                <a:sym typeface="Symbol" panose="05050102010706020507" pitchFamily="18" charset="2"/>
              </a:rPr>
              <a:t>3%</a:t>
            </a:r>
          </a:p>
          <a:p>
            <a:r>
              <a:rPr lang="en-US" dirty="0">
                <a:sym typeface="Symbol" panose="05050102010706020507" pitchFamily="18" charset="2"/>
              </a:rPr>
              <a:t>Fractional error (dt/t) </a:t>
            </a:r>
            <a:r>
              <a:rPr lang="th-TH" dirty="0">
                <a:sym typeface="Symbol" panose="05050102010706020507" pitchFamily="18" charset="2"/>
              </a:rPr>
              <a:t>เนื่องจากเวลาคิดเป็น </a:t>
            </a:r>
            <a:r>
              <a:rPr lang="en-US" dirty="0">
                <a:sym typeface="Symbol" panose="05050102010706020507" pitchFamily="18" charset="2"/>
              </a:rPr>
              <a:t>9%</a:t>
            </a:r>
            <a:endParaRPr lang="en-US" dirty="0"/>
          </a:p>
          <a:p>
            <a:endParaRPr lang="en-US" dirty="0"/>
          </a:p>
        </p:txBody>
      </p:sp>
      <p:sp>
        <p:nvSpPr>
          <p:cNvPr id="4" name="Slide Number Placeholder 3"/>
          <p:cNvSpPr>
            <a:spLocks noGrp="1"/>
          </p:cNvSpPr>
          <p:nvPr>
            <p:ph type="sldNum" sz="quarter" idx="5"/>
          </p:nvPr>
        </p:nvSpPr>
        <p:spPr/>
        <p:txBody>
          <a:bodyPr/>
          <a:lstStyle/>
          <a:p>
            <a:fld id="{3EA1FE1B-99FF-40DD-A86C-03FCEB608411}" type="slidenum">
              <a:rPr lang="en-US" smtClean="0"/>
              <a:t>14</a:t>
            </a:fld>
            <a:endParaRPr lang="en-US"/>
          </a:p>
        </p:txBody>
      </p:sp>
    </p:spTree>
    <p:extLst>
      <p:ext uri="{BB962C8B-B14F-4D97-AF65-F5344CB8AC3E}">
        <p14:creationId xmlns:p14="http://schemas.microsoft.com/office/powerpoint/2010/main" val="3662756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3744" indent="-233744">
              <a:buAutoNum type="arabicPeriod"/>
            </a:pPr>
            <a:r>
              <a:rPr lang="en-US" dirty="0"/>
              <a:t>For the trip</a:t>
            </a:r>
            <a:r>
              <a:rPr lang="en-US" baseline="0" dirty="0"/>
              <a:t> from </a:t>
            </a:r>
            <a:r>
              <a:rPr lang="en-US" baseline="0" dirty="0" err="1"/>
              <a:t>Esmonton</a:t>
            </a:r>
            <a:r>
              <a:rPr lang="en-US" baseline="0" dirty="0"/>
              <a:t> to Montreal, an amount of 22300 kg of fuel is required.</a:t>
            </a:r>
          </a:p>
          <a:p>
            <a:pPr marL="233744" indent="-233744">
              <a:buAutoNum type="arabicPeriod"/>
            </a:pPr>
            <a:r>
              <a:rPr lang="en-US" baseline="0" dirty="0"/>
              <a:t>A volume of 7682 </a:t>
            </a:r>
            <a:r>
              <a:rPr lang="en-US" baseline="0" dirty="0" err="1"/>
              <a:t>litres</a:t>
            </a:r>
            <a:r>
              <a:rPr lang="en-US" baseline="0" dirty="0"/>
              <a:t> is left in the fuel tank.</a:t>
            </a:r>
          </a:p>
          <a:p>
            <a:pPr marL="233744" indent="-233744">
              <a:buAutoNum type="arabicPeriod"/>
            </a:pPr>
            <a:r>
              <a:rPr lang="en-US" baseline="0" dirty="0"/>
              <a:t>The task is to fill in the fuel tank.</a:t>
            </a:r>
          </a:p>
          <a:p>
            <a:pPr marL="233744" indent="-233744">
              <a:buAutoNum type="arabicPeriod"/>
            </a:pPr>
            <a:r>
              <a:rPr lang="en-US" baseline="0" dirty="0"/>
              <a:t>First of all, the volume of the fuel in the tank has to be converted to mass. </a:t>
            </a:r>
          </a:p>
          <a:p>
            <a:pPr marL="233744" indent="-233744">
              <a:buAutoNum type="arabicPeriod"/>
            </a:pPr>
            <a:r>
              <a:rPr lang="en-US" baseline="0" dirty="0"/>
              <a:t>Then this mass will be subtracted from the required mass fuel.</a:t>
            </a:r>
          </a:p>
          <a:p>
            <a:pPr marL="233744" indent="-233744">
              <a:buAutoNum type="arabicPeriod"/>
            </a:pPr>
            <a:r>
              <a:rPr lang="en-US" baseline="0" dirty="0"/>
              <a:t>What is left from the subtraction is the additional fuel required and the addition fuel mass has to be converted back to the volume.</a:t>
            </a:r>
            <a:endParaRPr lang="en-US" dirty="0"/>
          </a:p>
        </p:txBody>
      </p:sp>
      <p:sp>
        <p:nvSpPr>
          <p:cNvPr id="4" name="Slide Number Placeholder 3"/>
          <p:cNvSpPr>
            <a:spLocks noGrp="1"/>
          </p:cNvSpPr>
          <p:nvPr>
            <p:ph type="sldNum" sz="quarter" idx="10"/>
          </p:nvPr>
        </p:nvSpPr>
        <p:spPr/>
        <p:txBody>
          <a:bodyPr/>
          <a:lstStyle/>
          <a:p>
            <a:fld id="{3EA1FE1B-99FF-40DD-A86C-03FCEB608411}" type="slidenum">
              <a:rPr lang="en-US" smtClean="0"/>
              <a:t>16</a:t>
            </a:fld>
            <a:endParaRPr lang="en-US"/>
          </a:p>
        </p:txBody>
      </p:sp>
    </p:spTree>
    <p:extLst>
      <p:ext uri="{BB962C8B-B14F-4D97-AF65-F5344CB8AC3E}">
        <p14:creationId xmlns:p14="http://schemas.microsoft.com/office/powerpoint/2010/main" val="33506501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h-TH" dirty="0"/>
              <a:t>ประเด็นสำคัญคือ</a:t>
            </a:r>
          </a:p>
          <a:p>
            <a:r>
              <a:rPr lang="th-TH" dirty="0"/>
              <a:t>ความสับสนในเรื่องการให้ข้อมูลในการแปลงหน่วยจากน้ำหนัก (หรือมวล ในทางฟิสิกส์) ให้เป็นปริมาตร</a:t>
            </a:r>
          </a:p>
          <a:p>
            <a:r>
              <a:rPr lang="en-US" dirty="0"/>
              <a:t>Flight crew </a:t>
            </a:r>
            <a:r>
              <a:rPr lang="th-TH" dirty="0"/>
              <a:t>ทราบน้ำหนักเป็น </a:t>
            </a:r>
            <a:r>
              <a:rPr lang="en-US" dirty="0"/>
              <a:t>kg    ground crew </a:t>
            </a:r>
            <a:r>
              <a:rPr lang="th-TH" dirty="0"/>
              <a:t>ทราบปริมาตรน้ำมันที่ต้องเติม</a:t>
            </a:r>
          </a:p>
          <a:p>
            <a:r>
              <a:rPr lang="en-US" dirty="0"/>
              <a:t>Flight crew </a:t>
            </a:r>
            <a:r>
              <a:rPr lang="th-TH" dirty="0"/>
              <a:t>ของ </a:t>
            </a:r>
            <a:r>
              <a:rPr lang="en-US" dirty="0"/>
              <a:t>conversion factor = density  </a:t>
            </a:r>
            <a:r>
              <a:rPr lang="th-TH" dirty="0"/>
              <a:t>ของน้ำมันเพื่อแปลงจากน้ำหนักไปเป็นปริมาตร</a:t>
            </a:r>
            <a:endParaRPr lang="en-US" dirty="0"/>
          </a:p>
        </p:txBody>
      </p:sp>
      <p:sp>
        <p:nvSpPr>
          <p:cNvPr id="4" name="Slide Number Placeholder 3"/>
          <p:cNvSpPr>
            <a:spLocks noGrp="1"/>
          </p:cNvSpPr>
          <p:nvPr>
            <p:ph type="sldNum" sz="quarter" idx="10"/>
          </p:nvPr>
        </p:nvSpPr>
        <p:spPr/>
        <p:txBody>
          <a:bodyPr/>
          <a:lstStyle/>
          <a:p>
            <a:fld id="{3EA1FE1B-99FF-40DD-A86C-03FCEB608411}" type="slidenum">
              <a:rPr lang="en-US" smtClean="0"/>
              <a:t>17</a:t>
            </a:fld>
            <a:endParaRPr lang="en-US"/>
          </a:p>
        </p:txBody>
      </p:sp>
    </p:spTree>
    <p:extLst>
      <p:ext uri="{BB962C8B-B14F-4D97-AF65-F5344CB8AC3E}">
        <p14:creationId xmlns:p14="http://schemas.microsoft.com/office/powerpoint/2010/main" val="16834420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2A5C26B-834C-4115-8D6C-D6BD8A4BB193}" type="datetime1">
              <a:rPr lang="en-US" smtClean="0"/>
              <a:t>8/19/2020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49458A-713F-4F9F-BF43-0689CC61E59B}"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86318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5F56C6E-8718-404F-8C05-BC06DA53823A}" type="datetime1">
              <a:rPr lang="en-US" smtClean="0"/>
              <a:t>8/19/2020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49458A-713F-4F9F-BF43-0689CC61E59B}" type="slidenum">
              <a:rPr lang="en-US" smtClean="0"/>
              <a:t>‹#›</a:t>
            </a:fld>
            <a:endParaRPr lang="en-US"/>
          </a:p>
        </p:txBody>
      </p:sp>
    </p:spTree>
    <p:extLst>
      <p:ext uri="{BB962C8B-B14F-4D97-AF65-F5344CB8AC3E}">
        <p14:creationId xmlns:p14="http://schemas.microsoft.com/office/powerpoint/2010/main" val="32722030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364E2F3-1127-444B-ACE3-B7F5FE600B07}" type="datetime1">
              <a:rPr lang="en-US" smtClean="0"/>
              <a:t>8/19/2020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49458A-713F-4F9F-BF43-0689CC61E59B}" type="slidenum">
              <a:rPr lang="en-US" smtClean="0"/>
              <a:t>‹#›</a:t>
            </a:fld>
            <a:endParaRPr lang="en-US"/>
          </a:p>
        </p:txBody>
      </p:sp>
    </p:spTree>
    <p:extLst>
      <p:ext uri="{BB962C8B-B14F-4D97-AF65-F5344CB8AC3E}">
        <p14:creationId xmlns:p14="http://schemas.microsoft.com/office/powerpoint/2010/main" val="35004485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5A0073-7F31-4B61-9D7E-7CB18CF55A6B}" type="datetime1">
              <a:rPr lang="en-US" smtClean="0"/>
              <a:t>8/19/2020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49458A-713F-4F9F-BF43-0689CC61E59B}" type="slidenum">
              <a:rPr lang="en-US" smtClean="0"/>
              <a:t>‹#›</a:t>
            </a:fld>
            <a:endParaRPr lang="en-US"/>
          </a:p>
        </p:txBody>
      </p:sp>
    </p:spTree>
    <p:extLst>
      <p:ext uri="{BB962C8B-B14F-4D97-AF65-F5344CB8AC3E}">
        <p14:creationId xmlns:p14="http://schemas.microsoft.com/office/powerpoint/2010/main" val="27066967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8169A2-A440-4831-A233-037C0B275449}" type="datetime1">
              <a:rPr lang="en-US" smtClean="0"/>
              <a:t>8/19/2020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49458A-713F-4F9F-BF43-0689CC61E59B}"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4015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05B0285-B35B-4D08-B934-7D251A0B4FD2}" type="datetime1">
              <a:rPr lang="en-US" smtClean="0"/>
              <a:t>8/19/2020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49458A-713F-4F9F-BF43-0689CC61E59B}" type="slidenum">
              <a:rPr lang="en-US" smtClean="0"/>
              <a:t>‹#›</a:t>
            </a:fld>
            <a:endParaRPr lang="en-US"/>
          </a:p>
        </p:txBody>
      </p:sp>
    </p:spTree>
    <p:extLst>
      <p:ext uri="{BB962C8B-B14F-4D97-AF65-F5344CB8AC3E}">
        <p14:creationId xmlns:p14="http://schemas.microsoft.com/office/powerpoint/2010/main" val="18152031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2D575D8-0AE8-4750-8D1C-D41598C935AF}" type="datetime1">
              <a:rPr lang="en-US" smtClean="0"/>
              <a:t>8/19/2020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749458A-713F-4F9F-BF43-0689CC61E59B}" type="slidenum">
              <a:rPr lang="en-US" smtClean="0"/>
              <a:t>‹#›</a:t>
            </a:fld>
            <a:endParaRPr lang="en-US"/>
          </a:p>
        </p:txBody>
      </p:sp>
    </p:spTree>
    <p:extLst>
      <p:ext uri="{BB962C8B-B14F-4D97-AF65-F5344CB8AC3E}">
        <p14:creationId xmlns:p14="http://schemas.microsoft.com/office/powerpoint/2010/main" val="22900073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A3720DE-7F9F-45FC-B58A-74FB327464AF}" type="datetime1">
              <a:rPr lang="en-US" smtClean="0"/>
              <a:t>8/19/2020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749458A-713F-4F9F-BF43-0689CC61E59B}" type="slidenum">
              <a:rPr lang="en-US" smtClean="0"/>
              <a:t>‹#›</a:t>
            </a:fld>
            <a:endParaRPr lang="en-US"/>
          </a:p>
        </p:txBody>
      </p:sp>
    </p:spTree>
    <p:extLst>
      <p:ext uri="{BB962C8B-B14F-4D97-AF65-F5344CB8AC3E}">
        <p14:creationId xmlns:p14="http://schemas.microsoft.com/office/powerpoint/2010/main" val="4005267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533F35E2-AB32-4917-8376-07D5C8AD6647}" type="datetime1">
              <a:rPr lang="en-US" smtClean="0"/>
              <a:t>8/19/2020</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0749458A-713F-4F9F-BF43-0689CC61E59B}" type="slidenum">
              <a:rPr lang="en-US" smtClean="0"/>
              <a:t>‹#›</a:t>
            </a:fld>
            <a:endParaRPr lang="en-US"/>
          </a:p>
        </p:txBody>
      </p:sp>
    </p:spTree>
    <p:extLst>
      <p:ext uri="{BB962C8B-B14F-4D97-AF65-F5344CB8AC3E}">
        <p14:creationId xmlns:p14="http://schemas.microsoft.com/office/powerpoint/2010/main" val="1929760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A872244A-01A7-4420-AF45-25B3E16A92CC}" type="datetime1">
              <a:rPr lang="en-US" smtClean="0"/>
              <a:t>8/19/2020</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0749458A-713F-4F9F-BF43-0689CC61E59B}" type="slidenum">
              <a:rPr lang="en-US" smtClean="0"/>
              <a:t>‹#›</a:t>
            </a:fld>
            <a:endParaRPr lang="en-US"/>
          </a:p>
        </p:txBody>
      </p:sp>
    </p:spTree>
    <p:extLst>
      <p:ext uri="{BB962C8B-B14F-4D97-AF65-F5344CB8AC3E}">
        <p14:creationId xmlns:p14="http://schemas.microsoft.com/office/powerpoint/2010/main" val="42686991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375E8B-CB34-4953-AAB6-56D6F9DEDA42}" type="datetime1">
              <a:rPr lang="en-US" smtClean="0"/>
              <a:t>8/19/2020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49458A-713F-4F9F-BF43-0689CC61E59B}" type="slidenum">
              <a:rPr lang="en-US" smtClean="0"/>
              <a:t>‹#›</a:t>
            </a:fld>
            <a:endParaRPr lang="en-US"/>
          </a:p>
        </p:txBody>
      </p:sp>
    </p:spTree>
    <p:extLst>
      <p:ext uri="{BB962C8B-B14F-4D97-AF65-F5344CB8AC3E}">
        <p14:creationId xmlns:p14="http://schemas.microsoft.com/office/powerpoint/2010/main" val="25175280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E54EF0B9-0BE4-416C-825B-549E05E980B1}" type="datetime1">
              <a:rPr lang="en-US" smtClean="0"/>
              <a:t>8/19/2020</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0749458A-713F-4F9F-BF43-0689CC61E59B}"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07400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moller.physics.berkeley.edu/~phys8a/potw01sol.pdf"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slide" Target="slide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png"/><Relationship Id="rId5" Type="http://schemas.openxmlformats.org/officeDocument/2006/relationships/hyperlink" Target="file:///C:\Users\racha\Desktop\forensic%20physics\&#3588;&#3619;&#3633;&#3657;&#3591;&#3607;&#3637;&#3656;%201%2063%20%20car%20accidents_and_introduction\&#3588;&#3621;&#3636;&#3611;&#3648;&#3615;&#3629;&#3619;&#3634;&#3619;&#3637;.mp4" TargetMode="Externa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665" y="574286"/>
            <a:ext cx="12209172" cy="3566160"/>
          </a:xfrm>
        </p:spPr>
        <p:txBody>
          <a:bodyPr/>
          <a:lstStyle/>
          <a:p>
            <a:r>
              <a:rPr lang="en-US" b="1" dirty="0">
                <a:latin typeface="Times New Roman" panose="02020603050405020304" pitchFamily="18" charset="0"/>
                <a:cs typeface="Times New Roman" panose="02020603050405020304" pitchFamily="18" charset="0"/>
              </a:rPr>
              <a:t>(What is)Forensic Physics?</a:t>
            </a:r>
          </a:p>
        </p:txBody>
      </p:sp>
      <p:sp>
        <p:nvSpPr>
          <p:cNvPr id="3" name="Subtitle 2"/>
          <p:cNvSpPr>
            <a:spLocks noGrp="1"/>
          </p:cNvSpPr>
          <p:nvPr>
            <p:ph type="subTitle" idx="1"/>
          </p:nvPr>
        </p:nvSpPr>
        <p:spPr/>
        <p:txBody>
          <a:bodyPr>
            <a:normAutofit lnSpcReduction="10000"/>
          </a:bodyPr>
          <a:lstStyle/>
          <a:p>
            <a:r>
              <a:rPr lang="en-US" sz="3200" b="1" dirty="0">
                <a:solidFill>
                  <a:schemeClr val="tx1"/>
                </a:solidFill>
                <a:latin typeface="Times New Roman" panose="02020603050405020304" pitchFamily="18" charset="0"/>
                <a:cs typeface="+mj-cs"/>
              </a:rPr>
              <a:t>Forensic physics (SCPY 451)  </a:t>
            </a:r>
            <a:endParaRPr lang="th-TH" sz="3200" b="1" dirty="0">
              <a:solidFill>
                <a:schemeClr val="tx1"/>
              </a:solidFill>
              <a:latin typeface="Times New Roman" panose="02020603050405020304" pitchFamily="18" charset="0"/>
              <a:cs typeface="+mj-cs"/>
            </a:endParaRPr>
          </a:p>
          <a:p>
            <a:r>
              <a:rPr lang="th-TH" sz="3200" b="1" dirty="0">
                <a:solidFill>
                  <a:schemeClr val="tx1"/>
                </a:solidFill>
                <a:latin typeface="Times New Roman" panose="02020603050405020304" pitchFamily="18" charset="0"/>
                <a:cs typeface="+mj-cs"/>
              </a:rPr>
              <a:t>อ. รัชภาคย์ จิตต์อารี </a:t>
            </a:r>
          </a:p>
          <a:p>
            <a:endParaRPr lang="en-US" sz="3200" b="1"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0749458A-713F-4F9F-BF43-0689CC61E59B}" type="slidenum">
              <a:rPr lang="en-US" smtClean="0"/>
              <a:t>1</a:t>
            </a:fld>
            <a:endParaRPr lang="en-US"/>
          </a:p>
        </p:txBody>
      </p:sp>
      <p:sp>
        <p:nvSpPr>
          <p:cNvPr id="6" name="TextBox 5"/>
          <p:cNvSpPr txBox="1"/>
          <p:nvPr/>
        </p:nvSpPr>
        <p:spPr>
          <a:xfrm>
            <a:off x="1097280" y="5544462"/>
            <a:ext cx="2858411"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rachapak.chi@mahidol.ac.th</a:t>
            </a:r>
          </a:p>
        </p:txBody>
      </p:sp>
      <p:sp>
        <p:nvSpPr>
          <p:cNvPr id="5" name="TextBox 4">
            <a:extLst>
              <a:ext uri="{FF2B5EF4-FFF2-40B4-BE49-F238E27FC236}">
                <a16:creationId xmlns:a16="http://schemas.microsoft.com/office/drawing/2014/main" id="{F2D3B39C-0484-4FE6-9949-B42A4F2BF72F}"/>
              </a:ext>
            </a:extLst>
          </p:cNvPr>
          <p:cNvSpPr txBox="1"/>
          <p:nvPr/>
        </p:nvSpPr>
        <p:spPr>
          <a:xfrm>
            <a:off x="6981825" y="5391150"/>
            <a:ext cx="2918633" cy="369332"/>
          </a:xfrm>
          <a:prstGeom prst="rect">
            <a:avLst/>
          </a:prstGeom>
          <a:noFill/>
        </p:spPr>
        <p:txBody>
          <a:bodyPr wrap="square" rtlCol="0">
            <a:spAutoFit/>
          </a:bodyPr>
          <a:lstStyle/>
          <a:p>
            <a:r>
              <a:rPr lang="en-US" dirty="0"/>
              <a:t>19</a:t>
            </a:r>
            <a:r>
              <a:rPr lang="en-US" baseline="30000" dirty="0"/>
              <a:t>th</a:t>
            </a:r>
            <a:r>
              <a:rPr lang="en-US" dirty="0"/>
              <a:t> August 2020</a:t>
            </a:r>
          </a:p>
        </p:txBody>
      </p:sp>
      <p:pic>
        <p:nvPicPr>
          <p:cNvPr id="7" name="Picture 6">
            <a:extLst>
              <a:ext uri="{FF2B5EF4-FFF2-40B4-BE49-F238E27FC236}">
                <a16:creationId xmlns:a16="http://schemas.microsoft.com/office/drawing/2014/main" id="{2F19D4DE-3B6C-4E9F-92E4-C5C5539B129F}"/>
              </a:ext>
            </a:extLst>
          </p:cNvPr>
          <p:cNvPicPr>
            <a:picLocks noChangeAspect="1"/>
          </p:cNvPicPr>
          <p:nvPr/>
        </p:nvPicPr>
        <p:blipFill>
          <a:blip r:embed="rId3"/>
          <a:stretch>
            <a:fillRect/>
          </a:stretch>
        </p:blipFill>
        <p:spPr>
          <a:xfrm>
            <a:off x="4482399" y="183823"/>
            <a:ext cx="2728025" cy="2728025"/>
          </a:xfrm>
          <a:prstGeom prst="rect">
            <a:avLst/>
          </a:prstGeom>
        </p:spPr>
      </p:pic>
    </p:spTree>
    <p:extLst>
      <p:ext uri="{BB962C8B-B14F-4D97-AF65-F5344CB8AC3E}">
        <p14:creationId xmlns:p14="http://schemas.microsoft.com/office/powerpoint/2010/main" val="19497085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1123097"/>
          </a:xfrm>
          <a:solidFill>
            <a:schemeClr val="bg1"/>
          </a:solidFill>
        </p:spPr>
        <p:txBody>
          <a:bodyPr>
            <a:normAutofit fontScale="90000"/>
          </a:bodyPr>
          <a:lstStyle/>
          <a:p>
            <a:r>
              <a:rPr lang="th-TH" b="1" dirty="0">
                <a:solidFill>
                  <a:schemeClr val="tx1"/>
                </a:solidFill>
              </a:rPr>
              <a:t>อัตราความเร็วของยานพาหนะตามพระราชบัญญัติจราจรทางบก ฉบับ 8 พ.ศ. 2551</a:t>
            </a:r>
            <a:endParaRPr lang="en-US" dirty="0">
              <a:solidFill>
                <a:schemeClr val="tx1"/>
              </a:solidFill>
            </a:endParaRPr>
          </a:p>
        </p:txBody>
      </p:sp>
      <p:sp>
        <p:nvSpPr>
          <p:cNvPr id="3" name="Slide Number Placeholder 2"/>
          <p:cNvSpPr>
            <a:spLocks noGrp="1"/>
          </p:cNvSpPr>
          <p:nvPr>
            <p:ph type="sldNum" sz="quarter" idx="12"/>
          </p:nvPr>
        </p:nvSpPr>
        <p:spPr/>
        <p:txBody>
          <a:bodyPr/>
          <a:lstStyle/>
          <a:p>
            <a:fld id="{1DD5FC22-D78D-469D-AD93-7A52EE8271E1}" type="slidenum">
              <a:rPr lang="th-TH" smtClean="0"/>
              <a:pPr/>
              <a:t>10</a:t>
            </a:fld>
            <a:endParaRPr lang="th-TH"/>
          </a:p>
        </p:txBody>
      </p:sp>
      <p:sp>
        <p:nvSpPr>
          <p:cNvPr id="4" name="Content Placeholder 3"/>
          <p:cNvSpPr>
            <a:spLocks noGrp="1"/>
          </p:cNvSpPr>
          <p:nvPr>
            <p:ph sz="quarter" idx="1"/>
          </p:nvPr>
        </p:nvSpPr>
        <p:spPr>
          <a:xfrm>
            <a:off x="1919536" y="1866900"/>
            <a:ext cx="8291264" cy="4572000"/>
          </a:xfrm>
        </p:spPr>
        <p:txBody>
          <a:bodyPr>
            <a:normAutofit fontScale="77500" lnSpcReduction="20000"/>
          </a:bodyPr>
          <a:lstStyle/>
          <a:p>
            <a:pPr marL="0" indent="0">
              <a:buNone/>
            </a:pPr>
            <a:r>
              <a:rPr lang="en-US" sz="2800" dirty="0"/>
              <a:t>1.</a:t>
            </a:r>
            <a:r>
              <a:rPr lang="th-TH" sz="2800" dirty="0"/>
              <a:t>สำหรับรถบรรทุกที่มีน้ำหนักรถรวมทั้งน้ำหนักบรรทุกเกิน 1,200 กิโลกรัมหรือรถบรรทุกคนโดยสาร ให้ขับในเขตกรุงเทพมหานคร เขตเมืองพัทยา หรือเขตเทศบาลไม่เกิน 60 กิโลเมตรต่อชั่วโมง หรือนอกเขตดังกล่าวให้ขับไม่เกิน 80 กิโลเมตรต่อชั่วโมง</a:t>
            </a:r>
            <a:endParaRPr lang="en-US" sz="2800" dirty="0"/>
          </a:p>
          <a:p>
            <a:pPr marL="0" indent="0">
              <a:buNone/>
            </a:pPr>
            <a:endParaRPr lang="th-TH" sz="2800" dirty="0"/>
          </a:p>
          <a:p>
            <a:pPr marL="0" indent="0">
              <a:buNone/>
            </a:pPr>
            <a:r>
              <a:rPr lang="en-US" sz="2800" dirty="0"/>
              <a:t>2.</a:t>
            </a:r>
            <a:r>
              <a:rPr lang="th-TH" sz="2800" dirty="0"/>
              <a:t>สำหรับรถยนต์อื่นนอกจากรถที่ระบุไว้ใน 1 ขณะที่ลากจูงรถพ่วงรถยนต์บรรทุกที่มีน้ำหนักรถรวมทั้งน้ำหนักบรรทุกเกิน 1,200 กิโลกรัม หรือรถยนต์สามล้อให้ขับในเขตกรุงเทพมหานคร เขตเมืองพัทยา หรือเขตเทศบาล ไม่เกิน 45 กิโลเมตรต่อชั่วโมง หรือนอกเขตดังกล่าวให้ขับไม่เกิน 60 กิโลเมตรต่อชั่วโมง</a:t>
            </a:r>
            <a:endParaRPr lang="en-US" sz="2800" dirty="0"/>
          </a:p>
          <a:p>
            <a:pPr marL="0" indent="0">
              <a:buNone/>
            </a:pPr>
            <a:endParaRPr lang="th-TH" sz="2800" dirty="0"/>
          </a:p>
          <a:p>
            <a:pPr marL="0" indent="0">
              <a:buNone/>
            </a:pPr>
            <a:r>
              <a:rPr lang="en-US" sz="2800" dirty="0"/>
              <a:t>3.</a:t>
            </a:r>
            <a:r>
              <a:rPr lang="th-TH" sz="2800" dirty="0">
                <a:highlight>
                  <a:srgbClr val="FFFF00"/>
                </a:highlight>
              </a:rPr>
              <a:t>สำหรับรถยนต์อื่นนอกจากรถที่ระบุไว้ใน 1 หรือ 2 หรือรถจักรยานยนต์ ให้ขับในเขตกรุงเทพมหานคร เขตเมืองพัทยา หรือเขตเทศบาล </a:t>
            </a:r>
            <a:r>
              <a:rPr lang="th-TH" sz="2800" b="1" dirty="0">
                <a:highlight>
                  <a:srgbClr val="FFFF00"/>
                </a:highlight>
                <a:cs typeface="+mj-cs"/>
              </a:rPr>
              <a:t>ไม่เกิน 80 กิโลเมตรต่อชั่วโมง หรือนอกเขตดังกล่าวให้ขับไม่เกิน 90 กิโลเมตรต่อชั่วโมง</a:t>
            </a:r>
          </a:p>
          <a:p>
            <a:endParaRPr lang="th-TH" sz="2800" dirty="0"/>
          </a:p>
          <a:p>
            <a:r>
              <a:rPr lang="en-US" sz="2800" dirty="0"/>
              <a:t>http://www.tarc.ait.ac.th/th/speed7.php</a:t>
            </a:r>
          </a:p>
        </p:txBody>
      </p:sp>
      <p:cxnSp>
        <p:nvCxnSpPr>
          <p:cNvPr id="6" name="Straight Connector 5"/>
          <p:cNvCxnSpPr/>
          <p:nvPr/>
        </p:nvCxnSpPr>
        <p:spPr>
          <a:xfrm>
            <a:off x="6816080" y="4869160"/>
            <a:ext cx="273630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991544" y="5157192"/>
            <a:ext cx="1368152"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41143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7F42E-411E-48F1-ACD9-5433F680FBCE}"/>
              </a:ext>
            </a:extLst>
          </p:cNvPr>
          <p:cNvSpPr>
            <a:spLocks noGrp="1"/>
          </p:cNvSpPr>
          <p:nvPr>
            <p:ph type="title"/>
          </p:nvPr>
        </p:nvSpPr>
        <p:spPr/>
        <p:txBody>
          <a:bodyPr/>
          <a:lstStyle/>
          <a:p>
            <a:r>
              <a:rPr lang="th-TH" b="1" dirty="0"/>
              <a:t>การถอดบทเรียน</a:t>
            </a:r>
            <a:r>
              <a:rPr lang="en-US" b="1" dirty="0"/>
              <a:t> “</a:t>
            </a:r>
            <a:r>
              <a:rPr lang="th-TH" b="1" dirty="0"/>
              <a:t>ฟิสิกส์</a:t>
            </a:r>
            <a:r>
              <a:rPr lang="en-US" b="1" dirty="0"/>
              <a:t>”</a:t>
            </a:r>
            <a:r>
              <a:rPr lang="th-TH" b="1" dirty="0"/>
              <a:t>จากเหตุการณ์</a:t>
            </a:r>
            <a:endParaRPr lang="en-US" b="1" dirty="0"/>
          </a:p>
        </p:txBody>
      </p:sp>
      <p:sp>
        <p:nvSpPr>
          <p:cNvPr id="3" name="Content Placeholder 2">
            <a:extLst>
              <a:ext uri="{FF2B5EF4-FFF2-40B4-BE49-F238E27FC236}">
                <a16:creationId xmlns:a16="http://schemas.microsoft.com/office/drawing/2014/main" id="{470A0530-C0AA-457E-9CEA-5936723563F5}"/>
              </a:ext>
            </a:extLst>
          </p:cNvPr>
          <p:cNvSpPr>
            <a:spLocks noGrp="1"/>
          </p:cNvSpPr>
          <p:nvPr>
            <p:ph idx="1"/>
          </p:nvPr>
        </p:nvSpPr>
        <p:spPr/>
        <p:txBody>
          <a:bodyPr>
            <a:normAutofit/>
          </a:bodyPr>
          <a:lstStyle/>
          <a:p>
            <a:pPr>
              <a:buFont typeface="Arial" panose="020B0604020202020204" pitchFamily="34" charset="0"/>
              <a:buChar char="•"/>
            </a:pPr>
            <a:r>
              <a:rPr lang="th-TH" sz="2800" dirty="0">
                <a:cs typeface="+mj-cs"/>
              </a:rPr>
              <a:t>หลักฐานใหม่จากคณะทำงานอัยการสูงสุดเรื่อง </a:t>
            </a:r>
            <a:r>
              <a:rPr lang="th-TH" sz="2800" b="1" dirty="0">
                <a:cs typeface="+mj-cs"/>
              </a:rPr>
              <a:t>ขับรถเร็วเกินกว่ากฎหมายกำหนด</a:t>
            </a:r>
            <a:r>
              <a:rPr lang="th-TH" sz="2800" dirty="0">
                <a:cs typeface="+mj-cs"/>
              </a:rPr>
              <a:t>และมีสารโคเคนในเลือดขณะขับรถ</a:t>
            </a:r>
            <a:endParaRPr lang="en-US" sz="2800" dirty="0">
              <a:cs typeface="+mj-cs"/>
            </a:endParaRPr>
          </a:p>
          <a:p>
            <a:pPr>
              <a:buFont typeface="Arial" panose="020B0604020202020204" pitchFamily="34" charset="0"/>
              <a:buChar char="•"/>
            </a:pPr>
            <a:r>
              <a:rPr lang="th-TH" sz="2800" dirty="0">
                <a:cs typeface="+mj-cs"/>
              </a:rPr>
              <a:t>บทเรียนฟิสิกส์ที่เกี่ยวข้องคือการหาความเร็วของรถยนต์ต้องสงสัยจากคลิปวิดีโอ</a:t>
            </a:r>
          </a:p>
          <a:p>
            <a:pPr>
              <a:buFont typeface="Arial" panose="020B0604020202020204" pitchFamily="34" charset="0"/>
              <a:buChar char="•"/>
            </a:pPr>
            <a:r>
              <a:rPr lang="th-TH" sz="2800" dirty="0">
                <a:cs typeface="+mj-cs"/>
              </a:rPr>
              <a:t>ความเร็ว </a:t>
            </a:r>
            <a:r>
              <a:rPr lang="en-US" sz="2800" dirty="0">
                <a:cs typeface="+mj-cs"/>
              </a:rPr>
              <a:t>= (</a:t>
            </a:r>
            <a:r>
              <a:rPr lang="th-TH" sz="2800" dirty="0">
                <a:cs typeface="+mj-cs"/>
              </a:rPr>
              <a:t>ระยะทาง</a:t>
            </a:r>
            <a:r>
              <a:rPr lang="en-US" sz="2800" dirty="0">
                <a:cs typeface="+mj-cs"/>
              </a:rPr>
              <a:t>/</a:t>
            </a:r>
            <a:r>
              <a:rPr lang="th-TH" sz="2800" dirty="0">
                <a:cs typeface="+mj-cs"/>
              </a:rPr>
              <a:t>เวลา</a:t>
            </a:r>
            <a:r>
              <a:rPr lang="en-US" sz="2800" dirty="0">
                <a:cs typeface="+mj-cs"/>
              </a:rPr>
              <a:t>)</a:t>
            </a:r>
            <a:r>
              <a:rPr lang="en-US" dirty="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3.6 (km/h) </a:t>
            </a:r>
            <a:endParaRPr lang="en-US" sz="28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th-TH" sz="2800" dirty="0">
                <a:cs typeface="+mj-cs"/>
              </a:rPr>
              <a:t>ข้อมูลระยะทางได้จาก</a:t>
            </a:r>
            <a:r>
              <a:rPr lang="en-US" sz="2800" dirty="0">
                <a:cs typeface="+mj-cs"/>
              </a:rPr>
              <a:t>……………………………………………………………..</a:t>
            </a:r>
            <a:endParaRPr lang="th-TH" sz="2800" dirty="0">
              <a:cs typeface="+mj-cs"/>
            </a:endParaRPr>
          </a:p>
          <a:p>
            <a:pPr>
              <a:buFont typeface="Arial" panose="020B0604020202020204" pitchFamily="34" charset="0"/>
              <a:buChar char="•"/>
            </a:pPr>
            <a:r>
              <a:rPr lang="th-TH" sz="2800" dirty="0">
                <a:cs typeface="+mj-cs"/>
              </a:rPr>
              <a:t>ข้อมูลเวลาได้จาก</a:t>
            </a:r>
            <a:r>
              <a:rPr lang="en-US" sz="2800" dirty="0">
                <a:cs typeface="+mj-cs"/>
              </a:rPr>
              <a:t>………………………………………………………………….</a:t>
            </a:r>
          </a:p>
          <a:p>
            <a:pPr>
              <a:buFont typeface="Arial" panose="020B0604020202020204" pitchFamily="34" charset="0"/>
              <a:buChar char="•"/>
            </a:pPr>
            <a:endParaRPr lang="th-TH" sz="2800" dirty="0">
              <a:cs typeface="+mj-cs"/>
            </a:endParaRPr>
          </a:p>
          <a:p>
            <a:pPr>
              <a:buFont typeface="Arial" panose="020B0604020202020204" pitchFamily="34" charset="0"/>
              <a:buChar char="•"/>
            </a:pPr>
            <a:endParaRPr lang="en-US" sz="2800" dirty="0">
              <a:cs typeface="+mj-cs"/>
            </a:endParaRPr>
          </a:p>
        </p:txBody>
      </p:sp>
      <p:sp>
        <p:nvSpPr>
          <p:cNvPr id="4" name="Slide Number Placeholder 3">
            <a:extLst>
              <a:ext uri="{FF2B5EF4-FFF2-40B4-BE49-F238E27FC236}">
                <a16:creationId xmlns:a16="http://schemas.microsoft.com/office/drawing/2014/main" id="{05ED90E3-8114-43E6-8521-B67A6440FA05}"/>
              </a:ext>
            </a:extLst>
          </p:cNvPr>
          <p:cNvSpPr>
            <a:spLocks noGrp="1"/>
          </p:cNvSpPr>
          <p:nvPr>
            <p:ph type="sldNum" sz="quarter" idx="12"/>
          </p:nvPr>
        </p:nvSpPr>
        <p:spPr/>
        <p:txBody>
          <a:bodyPr/>
          <a:lstStyle/>
          <a:p>
            <a:fld id="{0749458A-713F-4F9F-BF43-0689CC61E59B}" type="slidenum">
              <a:rPr lang="en-US" smtClean="0"/>
              <a:t>11</a:t>
            </a:fld>
            <a:endParaRPr lang="en-US"/>
          </a:p>
        </p:txBody>
      </p:sp>
    </p:spTree>
    <p:extLst>
      <p:ext uri="{BB962C8B-B14F-4D97-AF65-F5344CB8AC3E}">
        <p14:creationId xmlns:p14="http://schemas.microsoft.com/office/powerpoint/2010/main" val="19375910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C698F-B079-4BDB-BB30-75FF1EA0C1BD}"/>
              </a:ext>
            </a:extLst>
          </p:cNvPr>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What is frame rate?</a:t>
            </a:r>
          </a:p>
        </p:txBody>
      </p:sp>
      <p:sp>
        <p:nvSpPr>
          <p:cNvPr id="3" name="Content Placeholder 2">
            <a:extLst>
              <a:ext uri="{FF2B5EF4-FFF2-40B4-BE49-F238E27FC236}">
                <a16:creationId xmlns:a16="http://schemas.microsoft.com/office/drawing/2014/main" id="{4C13B965-D22B-47D6-8E69-67FE9080D66B}"/>
              </a:ext>
            </a:extLst>
          </p:cNvPr>
          <p:cNvSpPr>
            <a:spLocks noGrp="1"/>
          </p:cNvSpPr>
          <p:nvPr>
            <p:ph idx="1"/>
          </p:nvPr>
        </p:nvSpPr>
        <p:spPr/>
        <p:txBody>
          <a:bodyPr>
            <a:normAutofit/>
          </a:bodyPr>
          <a:lstStyle/>
          <a:p>
            <a:pPr>
              <a:buFont typeface="Arial" panose="020B0604020202020204" pitchFamily="34" charset="0"/>
              <a:buChar char="•"/>
            </a:pPr>
            <a:r>
              <a:rPr lang="en-US" sz="2400" b="1" dirty="0">
                <a:solidFill>
                  <a:srgbClr val="FF0000"/>
                </a:solidFill>
                <a:latin typeface="Times New Roman" panose="02020603050405020304" pitchFamily="18" charset="0"/>
                <a:cs typeface="Times New Roman" panose="02020603050405020304" pitchFamily="18" charset="0"/>
              </a:rPr>
              <a:t>Frame rate</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is a term used to describe how many still frames will compose a single second of a moving image described in </a:t>
            </a:r>
            <a:r>
              <a:rPr lang="en-US" sz="2400" b="1" dirty="0">
                <a:solidFill>
                  <a:srgbClr val="FF0000"/>
                </a:solidFill>
                <a:latin typeface="Times New Roman" panose="02020603050405020304" pitchFamily="18" charset="0"/>
                <a:cs typeface="Times New Roman" panose="02020603050405020304" pitchFamily="18" charset="0"/>
              </a:rPr>
              <a:t>frame per second or fps</a:t>
            </a:r>
            <a:r>
              <a:rPr lang="en-US" sz="2400" dirty="0">
                <a:latin typeface="Times New Roman" panose="02020603050405020304" pitchFamily="18" charset="0"/>
                <a:cs typeface="Times New Roman" panose="02020603050405020304" pitchFamily="18" charset="0"/>
              </a:rPr>
              <a:t>.</a:t>
            </a:r>
          </a:p>
          <a:p>
            <a:pPr>
              <a:buFont typeface="Arial" panose="020B0604020202020204" pitchFamily="34" charset="0"/>
              <a:buChar char="•"/>
            </a:pPr>
            <a:r>
              <a:rPr lang="en-US" sz="2400" dirty="0">
                <a:solidFill>
                  <a:srgbClr val="000000"/>
                </a:solidFill>
                <a:latin typeface="Times New Roman" panose="02020603050405020304" pitchFamily="18" charset="0"/>
                <a:cs typeface="Times New Roman" panose="02020603050405020304" pitchFamily="18" charset="0"/>
              </a:rPr>
              <a:t>A common frame rate, 24 fps, is really tied to cinematic products, like movies, documentaries, film shorts, and other similar content. </a:t>
            </a:r>
            <a:r>
              <a:rPr lang="en-US" sz="2400" i="1" dirty="0">
                <a:solidFill>
                  <a:srgbClr val="000000"/>
                </a:solidFill>
                <a:latin typeface="Times New Roman" panose="02020603050405020304" pitchFamily="18" charset="0"/>
                <a:cs typeface="Times New Roman" panose="02020603050405020304" pitchFamily="18" charset="0"/>
              </a:rPr>
              <a:t>It’s the lowest frame rate that would still be acceptable by the human eye to perceive continuous motion</a:t>
            </a:r>
            <a:r>
              <a:rPr lang="en-US" sz="2400" dirty="0">
                <a:solidFill>
                  <a:srgbClr val="000000"/>
                </a:solidFill>
                <a:latin typeface="Times New Roman" panose="02020603050405020304" pitchFamily="18" charset="0"/>
                <a:cs typeface="Times New Roman" panose="02020603050405020304" pitchFamily="18" charset="0"/>
              </a:rPr>
              <a:t>. </a:t>
            </a:r>
          </a:p>
          <a:p>
            <a:pPr>
              <a:buFont typeface="Arial" panose="020B0604020202020204" pitchFamily="34" charset="0"/>
              <a:buChar char="•"/>
            </a:pPr>
            <a:r>
              <a:rPr lang="en-US" sz="2400" dirty="0">
                <a:solidFill>
                  <a:srgbClr val="000000"/>
                </a:solidFill>
                <a:latin typeface="Times New Roman" panose="02020603050405020304" pitchFamily="18" charset="0"/>
                <a:cs typeface="Times New Roman" panose="02020603050405020304" pitchFamily="18" charset="0"/>
              </a:rPr>
              <a:t>The next common frame rate is 30 fps, and you tend to experience this frame rate on television.</a:t>
            </a:r>
          </a:p>
          <a:p>
            <a:pPr>
              <a:buFont typeface="Arial" panose="020B0604020202020204" pitchFamily="34" charset="0"/>
              <a:buChar char="•"/>
            </a:pPr>
            <a:r>
              <a:rPr lang="en-US" sz="2400" dirty="0">
                <a:solidFill>
                  <a:srgbClr val="000000"/>
                </a:solidFill>
                <a:latin typeface="Times New Roman" panose="02020603050405020304" pitchFamily="18" charset="0"/>
                <a:cs typeface="Times New Roman" panose="02020603050405020304" pitchFamily="18" charset="0"/>
              </a:rPr>
              <a:t>More frame rate   gives  a smoother motion and better in the slow motion.</a:t>
            </a:r>
          </a:p>
          <a:p>
            <a:pPr>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17C35B2E-194F-4BFE-A528-D81983355A83}"/>
              </a:ext>
            </a:extLst>
          </p:cNvPr>
          <p:cNvSpPr>
            <a:spLocks noGrp="1"/>
          </p:cNvSpPr>
          <p:nvPr>
            <p:ph type="sldNum" sz="quarter" idx="12"/>
          </p:nvPr>
        </p:nvSpPr>
        <p:spPr/>
        <p:txBody>
          <a:bodyPr/>
          <a:lstStyle/>
          <a:p>
            <a:fld id="{0749458A-713F-4F9F-BF43-0689CC61E59B}" type="slidenum">
              <a:rPr lang="en-US" smtClean="0"/>
              <a:t>12</a:t>
            </a:fld>
            <a:endParaRPr lang="en-US"/>
          </a:p>
        </p:txBody>
      </p:sp>
      <p:sp>
        <p:nvSpPr>
          <p:cNvPr id="6" name="Action Button: Video 5">
            <a:hlinkClick r:id="" action="ppaction://noaction" highlightClick="1"/>
            <a:extLst>
              <a:ext uri="{FF2B5EF4-FFF2-40B4-BE49-F238E27FC236}">
                <a16:creationId xmlns:a16="http://schemas.microsoft.com/office/drawing/2014/main" id="{9CFBC336-025E-47A2-B6B7-813F9E05B159}"/>
              </a:ext>
            </a:extLst>
          </p:cNvPr>
          <p:cNvSpPr/>
          <p:nvPr/>
        </p:nvSpPr>
        <p:spPr>
          <a:xfrm>
            <a:off x="10363200" y="5257800"/>
            <a:ext cx="849283" cy="719668"/>
          </a:xfrm>
          <a:prstGeom prst="actionButtonMov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698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7F0FA-3333-4870-B3EE-557A7D9C95C7}"/>
              </a:ext>
            </a:extLst>
          </p:cNvPr>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Uncertainty of the velocity</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8FDFD04-3B0E-4D2A-A49A-A56F767EBE9C}"/>
                  </a:ext>
                </a:extLst>
              </p:cNvPr>
              <p:cNvSpPr>
                <a:spLocks noGrp="1"/>
              </p:cNvSpPr>
              <p:nvPr>
                <p:ph idx="1"/>
              </p:nvPr>
            </p:nvSpPr>
            <p:spPr/>
            <p:txBody>
              <a:bodyPr>
                <a:normAutofit/>
              </a:bodyPr>
              <a:lstStyle/>
              <a:p>
                <a:pPr marL="201168" lvl="1" indent="0">
                  <a:buNone/>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𝑓𝑟𝑜𝑚</m:t>
                      </m:r>
                      <m:r>
                        <a:rPr lang="en-US" sz="2000" b="0" i="1" smtClean="0">
                          <a:latin typeface="Cambria Math" panose="02040503050406030204" pitchFamily="18" charset="0"/>
                        </a:rPr>
                        <m:t> </m:t>
                      </m:r>
                      <m:r>
                        <a:rPr lang="en-US" sz="2000" b="0" i="1" smtClean="0">
                          <a:latin typeface="Cambria Math" panose="02040503050406030204" pitchFamily="18" charset="0"/>
                        </a:rPr>
                        <m:t>𝑣</m:t>
                      </m:r>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𝑠</m:t>
                          </m:r>
                        </m:num>
                        <m:den>
                          <m:r>
                            <a:rPr lang="en-US" sz="2000" b="0" i="1" smtClean="0">
                              <a:latin typeface="Cambria Math" panose="02040503050406030204" pitchFamily="18" charset="0"/>
                            </a:rPr>
                            <m:t>𝑡</m:t>
                          </m:r>
                        </m:den>
                      </m:f>
                    </m:oMath>
                  </m:oMathPara>
                </a14:m>
                <a:endParaRPr lang="en-US" sz="2000" b="0" i="1" dirty="0">
                  <a:latin typeface="Times New Roman" panose="02020603050405020304" pitchFamily="18" charset="0"/>
                  <a:cs typeface="Times New Roman" panose="02020603050405020304" pitchFamily="18" charset="0"/>
                </a:endParaRPr>
              </a:p>
              <a:p>
                <a:pPr marL="201168" lvl="1" indent="0">
                  <a:buNone/>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𝑡</m:t>
                      </m:r>
                      <m:r>
                        <a:rPr lang="en-US" sz="2000" b="0" i="1" smtClean="0">
                          <a:latin typeface="Cambria Math" panose="02040503050406030204" pitchFamily="18" charset="0"/>
                        </a:rPr>
                        <m:t>h</m:t>
                      </m:r>
                      <m:r>
                        <a:rPr lang="en-US" sz="2000" b="0" i="1" smtClean="0">
                          <a:latin typeface="Cambria Math" panose="02040503050406030204" pitchFamily="18" charset="0"/>
                        </a:rPr>
                        <m:t>𝑒</m:t>
                      </m:r>
                      <m:r>
                        <a:rPr lang="en-US" sz="2000" b="0" i="1" smtClean="0">
                          <a:latin typeface="Cambria Math" panose="02040503050406030204" pitchFamily="18" charset="0"/>
                        </a:rPr>
                        <m:t> </m:t>
                      </m:r>
                      <m:r>
                        <a:rPr lang="en-US" sz="2000" b="0" i="1" smtClean="0">
                          <a:latin typeface="Cambria Math" panose="02040503050406030204" pitchFamily="18" charset="0"/>
                        </a:rPr>
                        <m:t>𝑓𝑟𝑎𝑐𝑡𝑖𝑜𝑛𝑎𝑙</m:t>
                      </m:r>
                      <m:r>
                        <a:rPr lang="en-US" sz="2000" b="0" i="1" smtClean="0">
                          <a:latin typeface="Cambria Math" panose="02040503050406030204" pitchFamily="18" charset="0"/>
                        </a:rPr>
                        <m:t> </m:t>
                      </m:r>
                      <m:r>
                        <a:rPr lang="en-US" sz="2000" b="0" i="1" smtClean="0">
                          <a:latin typeface="Cambria Math" panose="02040503050406030204" pitchFamily="18" charset="0"/>
                        </a:rPr>
                        <m:t>𝑒𝑟𝑟𝑜𝑟</m:t>
                      </m:r>
                      <m:r>
                        <a:rPr lang="en-US" sz="2000" b="0" i="1" smtClean="0">
                          <a:latin typeface="Cambria Math" panose="02040503050406030204" pitchFamily="18" charset="0"/>
                        </a:rPr>
                        <m:t> </m:t>
                      </m:r>
                      <m:r>
                        <a:rPr lang="en-US" sz="2000" b="0" i="1" smtClean="0">
                          <a:latin typeface="Cambria Math" panose="02040503050406030204" pitchFamily="18" charset="0"/>
                        </a:rPr>
                        <m:t>𝑜𝑓</m:t>
                      </m:r>
                      <m:r>
                        <a:rPr lang="en-US" sz="2000" b="0" i="1" smtClean="0">
                          <a:latin typeface="Cambria Math" panose="02040503050406030204" pitchFamily="18" charset="0"/>
                        </a:rPr>
                        <m:t> </m:t>
                      </m:r>
                      <m:r>
                        <a:rPr lang="en-US" sz="2000" b="0" i="1" smtClean="0">
                          <a:latin typeface="Cambria Math" panose="02040503050406030204" pitchFamily="18" charset="0"/>
                        </a:rPr>
                        <m:t>𝑡</m:t>
                      </m:r>
                      <m:r>
                        <a:rPr lang="en-US" sz="2000" b="0" i="1" smtClean="0">
                          <a:latin typeface="Cambria Math" panose="02040503050406030204" pitchFamily="18" charset="0"/>
                        </a:rPr>
                        <m:t>h</m:t>
                      </m:r>
                      <m:r>
                        <a:rPr lang="en-US" sz="2000" b="0" i="1" smtClean="0">
                          <a:latin typeface="Cambria Math" panose="02040503050406030204" pitchFamily="18" charset="0"/>
                        </a:rPr>
                        <m:t>𝑒</m:t>
                      </m:r>
                      <m:r>
                        <a:rPr lang="en-US" sz="2000" b="0" i="1" smtClean="0">
                          <a:latin typeface="Cambria Math" panose="02040503050406030204" pitchFamily="18" charset="0"/>
                        </a:rPr>
                        <m:t> </m:t>
                      </m:r>
                      <m:r>
                        <a:rPr lang="en-US" sz="2000" b="0" i="1" smtClean="0">
                          <a:latin typeface="Cambria Math" panose="02040503050406030204" pitchFamily="18" charset="0"/>
                        </a:rPr>
                        <m:t>𝑣𝑒𝑙𝑜𝑐𝑖𝑡𝑦</m:t>
                      </m:r>
                      <m:r>
                        <a:rPr lang="en-US" sz="2000" b="0" i="1" smtClean="0">
                          <a:latin typeface="Cambria Math" panose="02040503050406030204" pitchFamily="18" charset="0"/>
                        </a:rPr>
                        <m:t> : </m:t>
                      </m:r>
                      <m:f>
                        <m:fPr>
                          <m:ctrlPr>
                            <a:rPr lang="en-US" sz="2000" i="1" smtClean="0">
                              <a:latin typeface="Cambria Math" panose="02040503050406030204" pitchFamily="18" charset="0"/>
                            </a:rPr>
                          </m:ctrlPr>
                        </m:fPr>
                        <m:num>
                          <m:r>
                            <a:rPr lang="en-US" sz="2000" i="1" smtClean="0">
                              <a:latin typeface="Cambria Math" panose="02040503050406030204" pitchFamily="18" charset="0"/>
                              <a:sym typeface="Symbol" panose="05050102010706020507" pitchFamily="18" charset="2"/>
                            </a:rPr>
                            <m:t></m:t>
                          </m:r>
                          <m:r>
                            <a:rPr lang="en-US" sz="2000" b="0" i="1" smtClean="0">
                              <a:latin typeface="Cambria Math" panose="02040503050406030204" pitchFamily="18" charset="0"/>
                              <a:sym typeface="Symbol" panose="05050102010706020507" pitchFamily="18" charset="2"/>
                            </a:rPr>
                            <m:t>𝑣</m:t>
                          </m:r>
                        </m:num>
                        <m:den>
                          <m:r>
                            <a:rPr lang="en-US" sz="2000" b="0" i="1" smtClean="0">
                              <a:latin typeface="Cambria Math" panose="02040503050406030204" pitchFamily="18" charset="0"/>
                            </a:rPr>
                            <m:t>𝑣</m:t>
                          </m:r>
                        </m:den>
                      </m:f>
                      <m:r>
                        <a:rPr lang="en-US" sz="2000" b="0" i="1" smtClean="0">
                          <a:latin typeface="Cambria Math" panose="02040503050406030204" pitchFamily="18" charset="0"/>
                        </a:rPr>
                        <m:t>=</m:t>
                      </m:r>
                      <m:rad>
                        <m:radPr>
                          <m:degHide m:val="on"/>
                          <m:ctrlPr>
                            <a:rPr lang="en-US" sz="2000" b="0" i="1" smtClean="0">
                              <a:latin typeface="Cambria Math" panose="02040503050406030204" pitchFamily="18" charset="0"/>
                            </a:rPr>
                          </m:ctrlPr>
                        </m:radPr>
                        <m:deg/>
                        <m:e>
                          <m:sSup>
                            <m:sSupPr>
                              <m:ctrlPr>
                                <a:rPr lang="en-US" sz="2000" b="0" i="1" smtClean="0">
                                  <a:latin typeface="Cambria Math" panose="02040503050406030204" pitchFamily="18" charset="0"/>
                                </a:rPr>
                              </m:ctrlPr>
                            </m:sSupPr>
                            <m:e>
                              <m:d>
                                <m:dPr>
                                  <m:ctrlPr>
                                    <a:rPr lang="en-US" sz="2000" b="0" i="1" smtClean="0">
                                      <a:latin typeface="Cambria Math" panose="02040503050406030204" pitchFamily="18" charset="0"/>
                                    </a:rPr>
                                  </m:ctrlPr>
                                </m:dPr>
                                <m:e>
                                  <m:f>
                                    <m:fPr>
                                      <m:ctrlPr>
                                        <a:rPr lang="en-US" sz="2000" b="0" i="1" smtClean="0">
                                          <a:latin typeface="Cambria Math" panose="02040503050406030204" pitchFamily="18" charset="0"/>
                                        </a:rPr>
                                      </m:ctrlPr>
                                    </m:fPr>
                                    <m:num>
                                      <m:r>
                                        <a:rPr lang="en-US" sz="2000" b="0" i="1" smtClean="0">
                                          <a:latin typeface="Cambria Math" panose="02040503050406030204" pitchFamily="18" charset="0"/>
                                          <a:sym typeface="Symbol" panose="05050102010706020507" pitchFamily="18" charset="2"/>
                                        </a:rPr>
                                        <m:t></m:t>
                                      </m:r>
                                      <m:r>
                                        <a:rPr lang="en-US" sz="2000" b="0" i="1" smtClean="0">
                                          <a:latin typeface="Cambria Math" panose="02040503050406030204" pitchFamily="18" charset="0"/>
                                          <a:sym typeface="Symbol" panose="05050102010706020507" pitchFamily="18" charset="2"/>
                                        </a:rPr>
                                        <m:t>𝑠</m:t>
                                      </m:r>
                                    </m:num>
                                    <m:den>
                                      <m:r>
                                        <a:rPr lang="en-US" sz="2000" b="0" i="1" smtClean="0">
                                          <a:latin typeface="Cambria Math" panose="02040503050406030204" pitchFamily="18" charset="0"/>
                                        </a:rPr>
                                        <m:t>𝑠</m:t>
                                      </m:r>
                                    </m:den>
                                  </m:f>
                                </m:e>
                              </m:d>
                            </m:e>
                            <m:sup>
                              <m:r>
                                <a:rPr lang="en-US" sz="2000" b="0" i="1" smtClean="0">
                                  <a:latin typeface="Cambria Math" panose="02040503050406030204" pitchFamily="18" charset="0"/>
                                </a:rPr>
                                <m:t>2</m:t>
                              </m:r>
                            </m:sup>
                          </m:sSup>
                          <m:r>
                            <a:rPr lang="en-US" sz="2000" b="0" i="1" smtClean="0">
                              <a:latin typeface="Cambria Math" panose="02040503050406030204" pitchFamily="18" charset="0"/>
                            </a:rPr>
                            <m:t>+</m:t>
                          </m:r>
                          <m:sSup>
                            <m:sSupPr>
                              <m:ctrlPr>
                                <a:rPr lang="en-US" sz="2000" b="0" i="1" smtClean="0">
                                  <a:latin typeface="Cambria Math" panose="02040503050406030204" pitchFamily="18" charset="0"/>
                                </a:rPr>
                              </m:ctrlPr>
                            </m:sSupPr>
                            <m:e>
                              <m:d>
                                <m:dPr>
                                  <m:ctrlPr>
                                    <a:rPr lang="en-US" sz="2000" b="0" i="1" smtClean="0">
                                      <a:latin typeface="Cambria Math" panose="02040503050406030204" pitchFamily="18" charset="0"/>
                                    </a:rPr>
                                  </m:ctrlPr>
                                </m:dPr>
                                <m:e>
                                  <m:f>
                                    <m:fPr>
                                      <m:ctrlPr>
                                        <a:rPr lang="en-US" sz="2000" b="0" i="1" smtClean="0">
                                          <a:latin typeface="Cambria Math" panose="02040503050406030204" pitchFamily="18" charset="0"/>
                                        </a:rPr>
                                      </m:ctrlPr>
                                    </m:fPr>
                                    <m:num>
                                      <m:r>
                                        <a:rPr lang="en-US" sz="2000" b="0" i="1" smtClean="0">
                                          <a:latin typeface="Cambria Math" panose="02040503050406030204" pitchFamily="18" charset="0"/>
                                          <a:sym typeface="Symbol" panose="05050102010706020507" pitchFamily="18" charset="2"/>
                                        </a:rPr>
                                        <m:t></m:t>
                                      </m:r>
                                      <m:r>
                                        <a:rPr lang="en-US" sz="2000" b="0" i="1" smtClean="0">
                                          <a:latin typeface="Cambria Math" panose="02040503050406030204" pitchFamily="18" charset="0"/>
                                          <a:sym typeface="Symbol" panose="05050102010706020507" pitchFamily="18" charset="2"/>
                                        </a:rPr>
                                        <m:t>𝑡</m:t>
                                      </m:r>
                                    </m:num>
                                    <m:den>
                                      <m:r>
                                        <a:rPr lang="en-US" sz="2000" b="0" i="1" smtClean="0">
                                          <a:latin typeface="Cambria Math" panose="02040503050406030204" pitchFamily="18" charset="0"/>
                                        </a:rPr>
                                        <m:t>𝑡</m:t>
                                      </m:r>
                                    </m:den>
                                  </m:f>
                                </m:e>
                              </m:d>
                            </m:e>
                            <m:sup>
                              <m:r>
                                <a:rPr lang="en-US" sz="2000" b="0" i="1" smtClean="0">
                                  <a:latin typeface="Cambria Math" panose="02040503050406030204" pitchFamily="18" charset="0"/>
                                </a:rPr>
                                <m:t>2</m:t>
                              </m:r>
                            </m:sup>
                          </m:sSup>
                        </m:e>
                      </m:rad>
                    </m:oMath>
                  </m:oMathPara>
                </a14:m>
                <a:endParaRPr lang="th-TH" sz="2000" dirty="0">
                  <a:latin typeface="Times New Roman" panose="02020603050405020304" pitchFamily="18" charset="0"/>
                </a:endParaRPr>
              </a:p>
              <a:p>
                <a:pPr lvl="1">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a:p>
                <a:pPr lvl="1">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The uncertainty of the velocity is contributed by two random and independent variables : distance </a:t>
                </a:r>
                <a:r>
                  <a:rPr lang="en-US" sz="2000" i="1" dirty="0">
                    <a:latin typeface="Times New Roman" panose="02020603050405020304" pitchFamily="18" charset="0"/>
                    <a:cs typeface="Times New Roman" panose="02020603050405020304" pitchFamily="18" charset="0"/>
                  </a:rPr>
                  <a:t>s</a:t>
                </a:r>
                <a:r>
                  <a:rPr lang="en-US" sz="2000" dirty="0">
                    <a:latin typeface="Times New Roman" panose="02020603050405020304" pitchFamily="18" charset="0"/>
                    <a:cs typeface="Times New Roman" panose="02020603050405020304" pitchFamily="18" charset="0"/>
                  </a:rPr>
                  <a:t> and time </a:t>
                </a:r>
                <a:r>
                  <a:rPr lang="en-US" sz="2000" i="1" dirty="0">
                    <a:latin typeface="Times New Roman" panose="02020603050405020304" pitchFamily="18" charset="0"/>
                    <a:cs typeface="Times New Roman" panose="02020603050405020304" pitchFamily="18" charset="0"/>
                  </a:rPr>
                  <a:t>t</a:t>
                </a:r>
                <a:r>
                  <a:rPr lang="en-US" sz="2000" dirty="0">
                    <a:latin typeface="Times New Roman" panose="02020603050405020304" pitchFamily="18" charset="0"/>
                    <a:cs typeface="Times New Roman" panose="02020603050405020304" pitchFamily="18" charset="0"/>
                  </a:rPr>
                  <a:t>.</a:t>
                </a:r>
              </a:p>
              <a:p>
                <a:pPr lvl="1">
                  <a:buFont typeface="Arial" panose="020B0604020202020204" pitchFamily="34" charset="0"/>
                  <a:buChar char="•"/>
                </a:pPr>
                <a:r>
                  <a:rPr lang="en-US" sz="2400" b="1" dirty="0">
                    <a:solidFill>
                      <a:srgbClr val="FF0000"/>
                    </a:solidFill>
                    <a:latin typeface="Times New Roman" panose="02020603050405020304" pitchFamily="18" charset="0"/>
                    <a:cs typeface="Times New Roman" panose="02020603050405020304" pitchFamily="18" charset="0"/>
                  </a:rPr>
                  <a:t>Which variable should have more impact on the accuracy of the calculated velocity?</a:t>
                </a:r>
                <a:endParaRPr lang="th-TH" sz="2400" b="1" dirty="0">
                  <a:solidFill>
                    <a:srgbClr val="FF0000"/>
                  </a:solidFill>
                  <a:latin typeface="Times New Roman" panose="02020603050405020304" pitchFamily="18" charset="0"/>
                </a:endParaRPr>
              </a:p>
              <a:p>
                <a:pPr marL="201168" lvl="1" indent="0">
                  <a:buNone/>
                </a:pPr>
                <a:endParaRPr lang="en-US" sz="2000" dirty="0">
                  <a:latin typeface="Times New Roman" panose="02020603050405020304" pitchFamily="18" charset="0"/>
                  <a:cs typeface="Times New Roman" panose="02020603050405020304" pitchFamily="18" charset="0"/>
                </a:endParaRPr>
              </a:p>
              <a:p>
                <a:pPr marL="201168" lvl="1" indent="0">
                  <a:buNone/>
                </a:pPr>
                <a:endParaRPr lang="en-US" sz="2000" dirty="0">
                  <a:latin typeface="Times New Roman" panose="02020603050405020304" pitchFamily="18" charset="0"/>
                  <a:cs typeface="Times New Roman" panose="02020603050405020304" pitchFamily="18" charset="0"/>
                </a:endParaRPr>
              </a:p>
            </p:txBody>
          </p:sp>
        </mc:Choice>
        <mc:Fallback xmlns="">
          <p:sp>
            <p:nvSpPr>
              <p:cNvPr id="3" name="Content Placeholder 2">
                <a:extLst>
                  <a:ext uri="{FF2B5EF4-FFF2-40B4-BE49-F238E27FC236}">
                    <a16:creationId xmlns:a16="http://schemas.microsoft.com/office/drawing/2014/main" id="{B8FDFD04-3B0E-4D2A-A49A-A56F767EBE9C}"/>
                  </a:ext>
                </a:extLst>
              </p:cNvPr>
              <p:cNvSpPr>
                <a:spLocks noGrp="1" noRot="1" noChangeAspect="1" noMove="1" noResize="1" noEditPoints="1" noAdjustHandles="1" noChangeArrowheads="1" noChangeShapeType="1" noTextEdit="1"/>
              </p:cNvSpPr>
              <p:nvPr>
                <p:ph idx="1"/>
              </p:nvPr>
            </p:nvSpPr>
            <p:spPr>
              <a:blipFill>
                <a:blip r:embed="rId2"/>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3C9980CD-F99B-469A-A1C7-87DF9FAD14DE}"/>
              </a:ext>
            </a:extLst>
          </p:cNvPr>
          <p:cNvSpPr>
            <a:spLocks noGrp="1"/>
          </p:cNvSpPr>
          <p:nvPr>
            <p:ph type="sldNum" sz="quarter" idx="12"/>
          </p:nvPr>
        </p:nvSpPr>
        <p:spPr/>
        <p:txBody>
          <a:bodyPr/>
          <a:lstStyle/>
          <a:p>
            <a:fld id="{0749458A-713F-4F9F-BF43-0689CC61E59B}" type="slidenum">
              <a:rPr lang="en-US" smtClean="0"/>
              <a:t>13</a:t>
            </a:fld>
            <a:endParaRPr lang="en-US"/>
          </a:p>
        </p:txBody>
      </p:sp>
      <p:sp>
        <p:nvSpPr>
          <p:cNvPr id="5" name="Rectangle 4">
            <a:extLst>
              <a:ext uri="{FF2B5EF4-FFF2-40B4-BE49-F238E27FC236}">
                <a16:creationId xmlns:a16="http://schemas.microsoft.com/office/drawing/2014/main" id="{0B30B0D9-C48B-4301-A5E8-0C7F64B98E7D}"/>
              </a:ext>
            </a:extLst>
          </p:cNvPr>
          <p:cNvSpPr/>
          <p:nvPr/>
        </p:nvSpPr>
        <p:spPr>
          <a:xfrm>
            <a:off x="1849820" y="6488668"/>
            <a:ext cx="8954814" cy="369332"/>
          </a:xfrm>
          <a:prstGeom prst="rect">
            <a:avLst/>
          </a:prstGeom>
        </p:spPr>
        <p:txBody>
          <a:bodyPr wrap="square">
            <a:spAutoFit/>
          </a:bodyPr>
          <a:lstStyle/>
          <a:p>
            <a:r>
              <a:rPr lang="en-US" dirty="0"/>
              <a:t>http://ipl.physics.harvard.edu/wp-uploads/2013/03/PS3_Error_Propagation_sp13.pdf</a:t>
            </a:r>
          </a:p>
        </p:txBody>
      </p:sp>
    </p:spTree>
    <p:extLst>
      <p:ext uri="{BB962C8B-B14F-4D97-AF65-F5344CB8AC3E}">
        <p14:creationId xmlns:p14="http://schemas.microsoft.com/office/powerpoint/2010/main" val="36637430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73B80E2-095F-4FFA-8322-1535D6FC170E}"/>
              </a:ext>
            </a:extLst>
          </p:cNvPr>
          <p:cNvSpPr>
            <a:spLocks noGrp="1"/>
          </p:cNvSpPr>
          <p:nvPr>
            <p:ph type="sldNum" sz="quarter" idx="12"/>
          </p:nvPr>
        </p:nvSpPr>
        <p:spPr/>
        <p:txBody>
          <a:bodyPr/>
          <a:lstStyle/>
          <a:p>
            <a:fld id="{0749458A-713F-4F9F-BF43-0689CC61E59B}" type="slidenum">
              <a:rPr lang="en-US" smtClean="0"/>
              <a:t>14</a:t>
            </a:fld>
            <a:endParaRPr lang="en-US"/>
          </a:p>
        </p:txBody>
      </p:sp>
      <p:pic>
        <p:nvPicPr>
          <p:cNvPr id="3" name="Picture 2">
            <a:extLst>
              <a:ext uri="{FF2B5EF4-FFF2-40B4-BE49-F238E27FC236}">
                <a16:creationId xmlns:a16="http://schemas.microsoft.com/office/drawing/2014/main" id="{927EA0EF-71EB-4854-86BA-AB8D3A685259}"/>
              </a:ext>
            </a:extLst>
          </p:cNvPr>
          <p:cNvPicPr>
            <a:picLocks noChangeAspect="1"/>
          </p:cNvPicPr>
          <p:nvPr/>
        </p:nvPicPr>
        <p:blipFill rotWithShape="1">
          <a:blip r:embed="rId3"/>
          <a:srcRect l="21294" r="24051" b="14329"/>
          <a:stretch/>
        </p:blipFill>
        <p:spPr>
          <a:xfrm>
            <a:off x="0" y="870038"/>
            <a:ext cx="6211615" cy="5476802"/>
          </a:xfrm>
          <a:prstGeom prst="rect">
            <a:avLst/>
          </a:prstGeom>
        </p:spPr>
      </p:pic>
      <p:pic>
        <p:nvPicPr>
          <p:cNvPr id="4" name="Picture 3">
            <a:extLst>
              <a:ext uri="{FF2B5EF4-FFF2-40B4-BE49-F238E27FC236}">
                <a16:creationId xmlns:a16="http://schemas.microsoft.com/office/drawing/2014/main" id="{7504F15B-F66A-44E5-885B-654AA2A8EF51}"/>
              </a:ext>
            </a:extLst>
          </p:cNvPr>
          <p:cNvPicPr>
            <a:picLocks noChangeAspect="1"/>
          </p:cNvPicPr>
          <p:nvPr/>
        </p:nvPicPr>
        <p:blipFill>
          <a:blip r:embed="rId4"/>
          <a:stretch>
            <a:fillRect/>
          </a:stretch>
        </p:blipFill>
        <p:spPr>
          <a:xfrm>
            <a:off x="6059133" y="2430786"/>
            <a:ext cx="6132867" cy="3557176"/>
          </a:xfrm>
          <a:prstGeom prst="rect">
            <a:avLst/>
          </a:prstGeom>
        </p:spPr>
      </p:pic>
      <p:sp>
        <p:nvSpPr>
          <p:cNvPr id="5" name="TextBox 4">
            <a:extLst>
              <a:ext uri="{FF2B5EF4-FFF2-40B4-BE49-F238E27FC236}">
                <a16:creationId xmlns:a16="http://schemas.microsoft.com/office/drawing/2014/main" id="{87B2BA44-A8C7-4CA0-865A-DFF85436C748}"/>
              </a:ext>
            </a:extLst>
          </p:cNvPr>
          <p:cNvSpPr txBox="1"/>
          <p:nvPr/>
        </p:nvSpPr>
        <p:spPr>
          <a:xfrm>
            <a:off x="6096000" y="264405"/>
            <a:ext cx="5273407" cy="1077218"/>
          </a:xfrm>
          <a:prstGeom prst="rect">
            <a:avLst/>
          </a:prstGeom>
          <a:noFill/>
        </p:spPr>
        <p:txBody>
          <a:bodyPr wrap="square" rtlCol="0">
            <a:spAutoFit/>
          </a:bodyPr>
          <a:lstStyle/>
          <a:p>
            <a:r>
              <a:rPr lang="th-TH" sz="3200" b="1" dirty="0">
                <a:latin typeface="TH SarabunPSK" panose="020B0500040200020003" pitchFamily="34" charset="-34"/>
                <a:cs typeface="+mj-cs"/>
              </a:rPr>
              <a:t>การคำนวณความเร็วและความคลาดเคลื่อนโดย ดร สธน วิจารณวรรณลักษณ์</a:t>
            </a:r>
            <a:endParaRPr lang="en-US" sz="3200" b="1" dirty="0">
              <a:latin typeface="TH SarabunPSK" panose="020B0500040200020003" pitchFamily="34" charset="-34"/>
              <a:cs typeface="+mj-cs"/>
            </a:endParaRPr>
          </a:p>
        </p:txBody>
      </p:sp>
      <p:sp>
        <p:nvSpPr>
          <p:cNvPr id="6" name="TextBox 5">
            <a:extLst>
              <a:ext uri="{FF2B5EF4-FFF2-40B4-BE49-F238E27FC236}">
                <a16:creationId xmlns:a16="http://schemas.microsoft.com/office/drawing/2014/main" id="{F1399740-0957-4FAB-852D-18B3115D2AFA}"/>
              </a:ext>
            </a:extLst>
          </p:cNvPr>
          <p:cNvSpPr txBox="1"/>
          <p:nvPr/>
        </p:nvSpPr>
        <p:spPr>
          <a:xfrm>
            <a:off x="6632026" y="5433848"/>
            <a:ext cx="3100551" cy="646331"/>
          </a:xfrm>
          <a:prstGeom prst="rect">
            <a:avLst/>
          </a:prstGeom>
          <a:solidFill>
            <a:srgbClr val="FFFF00"/>
          </a:solidFill>
        </p:spPr>
        <p:txBody>
          <a:bodyPr wrap="square" rtlCol="0">
            <a:spAutoFit/>
          </a:bodyPr>
          <a:lstStyle/>
          <a:p>
            <a:r>
              <a:rPr lang="en-US" b="1" dirty="0">
                <a:latin typeface="Times New Roman" panose="02020603050405020304" pitchFamily="18" charset="0"/>
                <a:cs typeface="Times New Roman" panose="02020603050405020304" pitchFamily="18" charset="0"/>
              </a:rPr>
              <a:t>The  calculation is based on the frame rate 25 fps.</a:t>
            </a:r>
          </a:p>
        </p:txBody>
      </p:sp>
      <p:cxnSp>
        <p:nvCxnSpPr>
          <p:cNvPr id="8" name="Straight Arrow Connector 7">
            <a:extLst>
              <a:ext uri="{FF2B5EF4-FFF2-40B4-BE49-F238E27FC236}">
                <a16:creationId xmlns:a16="http://schemas.microsoft.com/office/drawing/2014/main" id="{DC27377B-DE7A-4D03-9794-91E78C3D377B}"/>
              </a:ext>
            </a:extLst>
          </p:cNvPr>
          <p:cNvCxnSpPr>
            <a:cxnSpLocks/>
            <a:stCxn id="6" idx="1"/>
          </p:cNvCxnSpPr>
          <p:nvPr/>
        </p:nvCxnSpPr>
        <p:spPr>
          <a:xfrm flipH="1" flipV="1">
            <a:off x="3951892" y="4813738"/>
            <a:ext cx="2680134" cy="94327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9708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449690"/>
            <a:ext cx="10058400" cy="885374"/>
          </a:xfrm>
        </p:spPr>
        <p:txBody>
          <a:bodyPr>
            <a:noAutofit/>
          </a:bodyPr>
          <a:lstStyle/>
          <a:p>
            <a:pPr algn="ctr"/>
            <a:r>
              <a:rPr lang="en-US" sz="3200" b="1" dirty="0">
                <a:latin typeface="Times New Roman" panose="02020603050405020304" pitchFamily="18" charset="0"/>
                <a:cs typeface="Times New Roman" panose="02020603050405020304" pitchFamily="18" charset="0"/>
              </a:rPr>
              <a:t>The second story of forensic physics</a:t>
            </a:r>
            <a:br>
              <a:rPr lang="en-US" sz="3200" b="1" dirty="0">
                <a:latin typeface="Times New Roman" panose="02020603050405020304" pitchFamily="18" charset="0"/>
                <a:cs typeface="Times New Roman" panose="02020603050405020304" pitchFamily="18" charset="0"/>
              </a:rPr>
            </a:br>
            <a:r>
              <a:rPr lang="en-US" sz="3200" b="1" dirty="0">
                <a:latin typeface="Times New Roman" panose="02020603050405020304" pitchFamily="18" charset="0"/>
                <a:cs typeface="Times New Roman" panose="02020603050405020304" pitchFamily="18" charset="0"/>
              </a:rPr>
              <a:t>The crash of air Canada flight 143</a:t>
            </a:r>
            <a:br>
              <a:rPr lang="en-US" sz="3200" b="1" dirty="0">
                <a:latin typeface="Times New Roman" panose="02020603050405020304" pitchFamily="18" charset="0"/>
                <a:cs typeface="Times New Roman" panose="02020603050405020304" pitchFamily="18" charset="0"/>
              </a:rPr>
            </a:br>
            <a:r>
              <a:rPr lang="en-US" sz="3200" b="1" dirty="0">
                <a:latin typeface="Times New Roman" panose="02020603050405020304" pitchFamily="18" charset="0"/>
                <a:cs typeface="Times New Roman" panose="02020603050405020304" pitchFamily="18" charset="0"/>
              </a:rPr>
              <a:t>Gimli Glider Incident</a:t>
            </a:r>
          </a:p>
        </p:txBody>
      </p:sp>
      <p:pic>
        <p:nvPicPr>
          <p:cNvPr id="7" name="'Gimli Glider' lands without fuel 1983">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08112" y="1250499"/>
            <a:ext cx="7433283" cy="5574411"/>
          </a:xfrm>
        </p:spPr>
      </p:pic>
      <p:sp>
        <p:nvSpPr>
          <p:cNvPr id="4" name="Slide Number Placeholder 3"/>
          <p:cNvSpPr>
            <a:spLocks noGrp="1"/>
          </p:cNvSpPr>
          <p:nvPr>
            <p:ph type="sldNum" sz="quarter" idx="12"/>
          </p:nvPr>
        </p:nvSpPr>
        <p:spPr/>
        <p:txBody>
          <a:bodyPr/>
          <a:lstStyle/>
          <a:p>
            <a:fld id="{0749458A-713F-4F9F-BF43-0689CC61E59B}" type="slidenum">
              <a:rPr lang="en-US" smtClean="0"/>
              <a:t>15</a:t>
            </a:fld>
            <a:endParaRPr lang="en-US"/>
          </a:p>
        </p:txBody>
      </p:sp>
    </p:spTree>
    <p:extLst>
      <p:ext uri="{BB962C8B-B14F-4D97-AF65-F5344CB8AC3E}">
        <p14:creationId xmlns:p14="http://schemas.microsoft.com/office/powerpoint/2010/main" val="13515863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1370" y="148556"/>
            <a:ext cx="10058400" cy="1095774"/>
          </a:xfrm>
        </p:spPr>
        <p:txBody>
          <a:bodyPr/>
          <a:lstStyle/>
          <a:p>
            <a:r>
              <a:rPr lang="en-US" b="1" dirty="0">
                <a:latin typeface="Times New Roman" panose="02020603050405020304" pitchFamily="18" charset="0"/>
                <a:cs typeface="Times New Roman" panose="02020603050405020304" pitchFamily="18" charset="0"/>
              </a:rPr>
              <a:t>Sequence of the crash incident</a:t>
            </a:r>
          </a:p>
        </p:txBody>
      </p:sp>
      <p:sp>
        <p:nvSpPr>
          <p:cNvPr id="3" name="Content Placeholder 2"/>
          <p:cNvSpPr>
            <a:spLocks noGrp="1"/>
          </p:cNvSpPr>
          <p:nvPr>
            <p:ph idx="1"/>
          </p:nvPr>
        </p:nvSpPr>
        <p:spPr>
          <a:xfrm>
            <a:off x="7140182" y="1697423"/>
            <a:ext cx="5051818" cy="4185850"/>
          </a:xfrm>
        </p:spPr>
        <p:txBody>
          <a:bodyPr>
            <a:noAutofit/>
          </a:bodyPr>
          <a:lstStyle/>
          <a:p>
            <a:pPr>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A new Boeing 767  was flying across the country when it ran out of fuel midway through the flight and glided safely to the Gimli airfield in Manitoba, Canada.</a:t>
            </a:r>
          </a:p>
          <a:p>
            <a:pPr>
              <a:buFont typeface="Arial" panose="020B0604020202020204" pitchFamily="34" charset="0"/>
              <a:buChar char="•"/>
            </a:pPr>
            <a:r>
              <a:rPr lang="en-US" sz="2400" b="1" dirty="0">
                <a:latin typeface="Times New Roman" panose="02020603050405020304" pitchFamily="18" charset="0"/>
                <a:cs typeface="Times New Roman" panose="02020603050405020304" pitchFamily="18" charset="0"/>
              </a:rPr>
              <a:t>First incident </a:t>
            </a:r>
            <a:r>
              <a:rPr lang="en-US" sz="2400" dirty="0">
                <a:latin typeface="Times New Roman" panose="02020603050405020304" pitchFamily="18" charset="0"/>
                <a:cs typeface="Times New Roman" panose="02020603050405020304" pitchFamily="18" charset="0"/>
              </a:rPr>
              <a:t>: the fuel gauge did not work.</a:t>
            </a:r>
          </a:p>
          <a:p>
            <a:pPr>
              <a:buFont typeface="Arial" panose="020B0604020202020204" pitchFamily="34" charset="0"/>
              <a:buChar char="•"/>
            </a:pPr>
            <a:r>
              <a:rPr lang="en-US" sz="2400" b="1" dirty="0">
                <a:latin typeface="Times New Roman" panose="02020603050405020304" pitchFamily="18" charset="0"/>
                <a:cs typeface="Times New Roman" panose="02020603050405020304" pitchFamily="18" charset="0"/>
              </a:rPr>
              <a:t>Second incident </a:t>
            </a:r>
            <a:r>
              <a:rPr lang="en-US" sz="2400" dirty="0">
                <a:latin typeface="Times New Roman" panose="02020603050405020304" pitchFamily="18" charset="0"/>
                <a:cs typeface="Times New Roman" panose="02020603050405020304" pitchFamily="18" charset="0"/>
              </a:rPr>
              <a:t>: a manual check had to be done to quantify an additional amount of fuel.</a:t>
            </a:r>
          </a:p>
          <a:p>
            <a:pPr>
              <a:buFont typeface="Arial" panose="020B0604020202020204" pitchFamily="34" charset="0"/>
              <a:buChar char="•"/>
            </a:pPr>
            <a:r>
              <a:rPr lang="en-US" sz="2400" b="1" dirty="0">
                <a:latin typeface="Times New Roman" panose="02020603050405020304" pitchFamily="18" charset="0"/>
                <a:cs typeface="Times New Roman" panose="02020603050405020304" pitchFamily="18" charset="0"/>
              </a:rPr>
              <a:t>Third incident </a:t>
            </a:r>
            <a:r>
              <a:rPr lang="en-US" sz="2400" dirty="0">
                <a:latin typeface="Times New Roman" panose="02020603050405020304" pitchFamily="18" charset="0"/>
                <a:cs typeface="Times New Roman" panose="02020603050405020304" pitchFamily="18" charset="0"/>
              </a:rPr>
              <a:t>: a wrong unit conversion was used in the calculation .</a:t>
            </a:r>
          </a:p>
        </p:txBody>
      </p:sp>
      <p:sp>
        <p:nvSpPr>
          <p:cNvPr id="4" name="Slide Number Placeholder 3"/>
          <p:cNvSpPr>
            <a:spLocks noGrp="1"/>
          </p:cNvSpPr>
          <p:nvPr>
            <p:ph type="sldNum" sz="quarter" idx="12"/>
          </p:nvPr>
        </p:nvSpPr>
        <p:spPr/>
        <p:txBody>
          <a:bodyPr/>
          <a:lstStyle/>
          <a:p>
            <a:fld id="{0749458A-713F-4F9F-BF43-0689CC61E59B}" type="slidenum">
              <a:rPr lang="en-US" smtClean="0"/>
              <a:t>16</a:t>
            </a:fld>
            <a:endParaRPr lang="en-US"/>
          </a:p>
        </p:txBody>
      </p:sp>
      <p:pic>
        <p:nvPicPr>
          <p:cNvPr id="6" name="Content Placeholder 4" descr="map.png"/>
          <p:cNvPicPr/>
          <p:nvPr/>
        </p:nvPicPr>
        <p:blipFill>
          <a:blip r:embed="rId3" cstate="print"/>
          <a:stretch>
            <a:fillRect/>
          </a:stretch>
        </p:blipFill>
        <p:spPr>
          <a:xfrm>
            <a:off x="230728" y="1532586"/>
            <a:ext cx="6672348" cy="4515524"/>
          </a:xfrm>
          <a:prstGeom prst="rect">
            <a:avLst/>
          </a:prstGeom>
        </p:spPr>
      </p:pic>
      <p:pic>
        <p:nvPicPr>
          <p:cNvPr id="7" name="Picture 6"/>
          <p:cNvPicPr/>
          <p:nvPr/>
        </p:nvPicPr>
        <p:blipFill>
          <a:blip r:embed="rId4" cstate="print">
            <a:extLst>
              <a:ext uri="{28A0092B-C50C-407E-A947-70E740481C1C}">
                <a14:useLocalDpi xmlns:a14="http://schemas.microsoft.com/office/drawing/2010/main" val="0"/>
              </a:ext>
            </a:extLst>
          </a:blip>
          <a:stretch>
            <a:fillRect/>
          </a:stretch>
        </p:blipFill>
        <p:spPr>
          <a:xfrm>
            <a:off x="4271670" y="1532586"/>
            <a:ext cx="2631405" cy="1404924"/>
          </a:xfrm>
          <a:prstGeom prst="rect">
            <a:avLst/>
          </a:prstGeom>
        </p:spPr>
      </p:pic>
    </p:spTree>
    <p:extLst>
      <p:ext uri="{BB962C8B-B14F-4D97-AF65-F5344CB8AC3E}">
        <p14:creationId xmlns:p14="http://schemas.microsoft.com/office/powerpoint/2010/main" val="12849229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6231440" cy="1255043"/>
          </a:xfrm>
        </p:spPr>
        <p:txBody>
          <a:bodyPr/>
          <a:lstStyle/>
          <a:p>
            <a:r>
              <a:rPr lang="en-US" b="1" dirty="0">
                <a:latin typeface="Times New Roman" panose="02020603050405020304" pitchFamily="18" charset="0"/>
                <a:cs typeface="Times New Roman" panose="02020603050405020304" pitchFamily="18" charset="0"/>
              </a:rPr>
              <a:t>What had gone wrong?</a:t>
            </a: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0749458A-713F-4F9F-BF43-0689CC61E59B}" type="slidenum">
              <a:rPr lang="en-US" smtClean="0"/>
              <a:t>17</a:t>
            </a:fld>
            <a:endParaRPr lang="en-US"/>
          </a:p>
        </p:txBody>
      </p:sp>
      <p:pic>
        <p:nvPicPr>
          <p:cNvPr id="5" name="Picture 4"/>
          <p:cNvPicPr>
            <a:picLocks noChangeAspect="1"/>
          </p:cNvPicPr>
          <p:nvPr/>
        </p:nvPicPr>
        <p:blipFill>
          <a:blip r:embed="rId3"/>
          <a:stretch>
            <a:fillRect/>
          </a:stretch>
        </p:blipFill>
        <p:spPr>
          <a:xfrm>
            <a:off x="-133603" y="1389591"/>
            <a:ext cx="6032909" cy="4256988"/>
          </a:xfrm>
          <a:prstGeom prst="rect">
            <a:avLst/>
          </a:prstGeom>
        </p:spPr>
      </p:pic>
      <p:sp>
        <p:nvSpPr>
          <p:cNvPr id="8" name="TextBox 7">
            <a:extLst>
              <a:ext uri="{FF2B5EF4-FFF2-40B4-BE49-F238E27FC236}">
                <a16:creationId xmlns:a16="http://schemas.microsoft.com/office/drawing/2014/main" id="{6DAA3DED-895A-4578-B134-1D2839F99703}"/>
              </a:ext>
            </a:extLst>
          </p:cNvPr>
          <p:cNvSpPr txBox="1"/>
          <p:nvPr/>
        </p:nvSpPr>
        <p:spPr>
          <a:xfrm>
            <a:off x="5899306" y="1211421"/>
            <a:ext cx="6032909" cy="5016758"/>
          </a:xfrm>
          <a:prstGeom prst="rect">
            <a:avLst/>
          </a:prstGeom>
          <a:solidFill>
            <a:schemeClr val="bg1"/>
          </a:solidFill>
        </p:spPr>
        <p:txBody>
          <a:bodyPr wrap="square" rtlCol="0">
            <a:spAutoFit/>
          </a:bodyPr>
          <a:lstStyle/>
          <a:p>
            <a:r>
              <a:rPr lang="en-US" sz="2000" dirty="0">
                <a:latin typeface="Times New Roman" panose="02020603050405020304" pitchFamily="18" charset="0"/>
              </a:rPr>
              <a:t>On July 23, 1983, Air Canada Flight 143 was being</a:t>
            </a:r>
          </a:p>
          <a:p>
            <a:r>
              <a:rPr lang="en-US" sz="2000" dirty="0">
                <a:latin typeface="Times New Roman" panose="02020603050405020304" pitchFamily="18" charset="0"/>
              </a:rPr>
              <a:t>readied for its long trip from Montreal to Edmonton.</a:t>
            </a:r>
          </a:p>
          <a:p>
            <a:r>
              <a:rPr lang="en-US" sz="2000" dirty="0">
                <a:latin typeface="Times New Roman" panose="02020603050405020304" pitchFamily="18" charset="0"/>
              </a:rPr>
              <a:t>The fuel gauges on board were not operational, and</a:t>
            </a:r>
          </a:p>
          <a:p>
            <a:r>
              <a:rPr lang="en-US" sz="2000" dirty="0">
                <a:latin typeface="Times New Roman" panose="02020603050405020304" pitchFamily="18" charset="0"/>
              </a:rPr>
              <a:t>the flight crew asked the ground crew to determine how</a:t>
            </a:r>
          </a:p>
          <a:p>
            <a:r>
              <a:rPr lang="en-US" sz="2000" dirty="0">
                <a:latin typeface="Times New Roman" panose="02020603050405020304" pitchFamily="18" charset="0"/>
              </a:rPr>
              <a:t>much fuel was already on board. The flight crew knew</a:t>
            </a:r>
          </a:p>
          <a:p>
            <a:r>
              <a:rPr lang="en-US" sz="2000" dirty="0">
                <a:latin typeface="Times New Roman" panose="02020603050405020304" pitchFamily="18" charset="0"/>
              </a:rPr>
              <a:t>they needed to begin the trip with </a:t>
            </a:r>
            <a:r>
              <a:rPr lang="en-US" sz="2000" b="1" dirty="0">
                <a:solidFill>
                  <a:srgbClr val="FF0000"/>
                </a:solidFill>
                <a:latin typeface="Times New Roman" panose="02020603050405020304" pitchFamily="18" charset="0"/>
              </a:rPr>
              <a:t>22,300 kg of fuel</a:t>
            </a:r>
            <a:r>
              <a:rPr lang="en-US" sz="2000" dirty="0">
                <a:latin typeface="Times New Roman" panose="02020603050405020304" pitchFamily="18" charset="0"/>
              </a:rPr>
              <a:t>.</a:t>
            </a:r>
          </a:p>
          <a:p>
            <a:r>
              <a:rPr lang="en-US" sz="2000" dirty="0">
                <a:latin typeface="Times New Roman" panose="02020603050405020304" pitchFamily="18" charset="0"/>
              </a:rPr>
              <a:t>They knew that amount in kilograms because Canada</a:t>
            </a:r>
          </a:p>
          <a:p>
            <a:r>
              <a:rPr lang="en-US" sz="2000" dirty="0">
                <a:latin typeface="Times New Roman" panose="02020603050405020304" pitchFamily="18" charset="0"/>
              </a:rPr>
              <a:t>had recently switched to the metric system; previously</a:t>
            </a:r>
          </a:p>
          <a:p>
            <a:r>
              <a:rPr lang="en-US" sz="2000" dirty="0">
                <a:latin typeface="Times New Roman" panose="02020603050405020304" pitchFamily="18" charset="0"/>
              </a:rPr>
              <a:t>fuel had been measured in pounds. The ground crew</a:t>
            </a:r>
          </a:p>
          <a:p>
            <a:r>
              <a:rPr lang="en-US" sz="2000" dirty="0">
                <a:latin typeface="Times New Roman" panose="02020603050405020304" pitchFamily="18" charset="0"/>
              </a:rPr>
              <a:t>could measure the onboard fuel only in liters, which</a:t>
            </a:r>
          </a:p>
          <a:p>
            <a:r>
              <a:rPr lang="en-US" sz="2000" dirty="0">
                <a:latin typeface="Times New Roman" panose="02020603050405020304" pitchFamily="18" charset="0"/>
              </a:rPr>
              <a:t>they reported as </a:t>
            </a:r>
            <a:r>
              <a:rPr lang="en-US" sz="2000" b="1" dirty="0">
                <a:solidFill>
                  <a:srgbClr val="FF0000"/>
                </a:solidFill>
                <a:latin typeface="Times New Roman" panose="02020603050405020304" pitchFamily="18" charset="0"/>
              </a:rPr>
              <a:t>7,682 L</a:t>
            </a:r>
            <a:r>
              <a:rPr lang="en-US" sz="2000" dirty="0">
                <a:latin typeface="Times New Roman" panose="02020603050405020304" pitchFamily="18" charset="0"/>
              </a:rPr>
              <a:t>. Thus, to determine how much</a:t>
            </a:r>
          </a:p>
          <a:p>
            <a:r>
              <a:rPr lang="en-US" sz="2000" dirty="0">
                <a:latin typeface="Times New Roman" panose="02020603050405020304" pitchFamily="18" charset="0"/>
              </a:rPr>
              <a:t>fuel was on board and how much additional fuel was</a:t>
            </a:r>
          </a:p>
          <a:p>
            <a:r>
              <a:rPr lang="en-US" sz="2000" dirty="0">
                <a:latin typeface="Times New Roman" panose="02020603050405020304" pitchFamily="18" charset="0"/>
              </a:rPr>
              <a:t>needed, the flight crew asked the ground crew for the</a:t>
            </a:r>
          </a:p>
          <a:p>
            <a:r>
              <a:rPr lang="en-US" sz="2000" dirty="0">
                <a:latin typeface="Times New Roman" panose="02020603050405020304" pitchFamily="18" charset="0"/>
              </a:rPr>
              <a:t>conversion factor from liters to kilograms of fuel. </a:t>
            </a:r>
            <a:r>
              <a:rPr lang="en-US" sz="2000" b="1" dirty="0">
                <a:solidFill>
                  <a:srgbClr val="FF0000"/>
                </a:solidFill>
                <a:latin typeface="Times New Roman" panose="02020603050405020304" pitchFamily="18" charset="0"/>
              </a:rPr>
              <a:t>The</a:t>
            </a:r>
          </a:p>
          <a:p>
            <a:r>
              <a:rPr lang="en-US" sz="2000" b="1" dirty="0">
                <a:solidFill>
                  <a:srgbClr val="FF0000"/>
                </a:solidFill>
                <a:latin typeface="Times New Roman" panose="02020603050405020304" pitchFamily="18" charset="0"/>
              </a:rPr>
              <a:t>response was </a:t>
            </a:r>
            <a:r>
              <a:rPr lang="en-US" sz="2000" b="1" dirty="0">
                <a:solidFill>
                  <a:srgbClr val="FF0000"/>
                </a:solidFill>
                <a:latin typeface="Ff"/>
              </a:rPr>
              <a:t>1</a:t>
            </a:r>
            <a:r>
              <a:rPr lang="en-US" sz="2000" b="1" dirty="0">
                <a:solidFill>
                  <a:srgbClr val="FF0000"/>
                </a:solidFill>
                <a:latin typeface="Fe"/>
              </a:rPr>
              <a:t>.</a:t>
            </a:r>
            <a:r>
              <a:rPr lang="en-US" sz="2000" b="1" dirty="0">
                <a:solidFill>
                  <a:srgbClr val="FF0000"/>
                </a:solidFill>
                <a:latin typeface="Ff"/>
              </a:rPr>
              <a:t>77</a:t>
            </a:r>
            <a:r>
              <a:rPr lang="en-US" sz="2000" b="1" dirty="0">
                <a:solidFill>
                  <a:srgbClr val="FF0000"/>
                </a:solidFill>
                <a:latin typeface="Times New Roman" panose="02020603050405020304" pitchFamily="18" charset="0"/>
              </a:rPr>
              <a:t>, which the flight crew used (assuming  that </a:t>
            </a:r>
            <a:r>
              <a:rPr lang="en-US" sz="2000" b="1" dirty="0">
                <a:solidFill>
                  <a:srgbClr val="FF0000"/>
                </a:solidFill>
                <a:latin typeface="Ff"/>
              </a:rPr>
              <a:t>1</a:t>
            </a:r>
            <a:r>
              <a:rPr lang="en-US" sz="2000" b="1" dirty="0">
                <a:solidFill>
                  <a:srgbClr val="FF0000"/>
                </a:solidFill>
                <a:latin typeface="Fe"/>
              </a:rPr>
              <a:t>.</a:t>
            </a:r>
            <a:r>
              <a:rPr lang="en-US" sz="2000" b="1" dirty="0">
                <a:solidFill>
                  <a:srgbClr val="FF0000"/>
                </a:solidFill>
                <a:latin typeface="Ff"/>
              </a:rPr>
              <a:t>77 </a:t>
            </a:r>
            <a:r>
              <a:rPr lang="en-US" sz="2000" b="1" dirty="0">
                <a:solidFill>
                  <a:srgbClr val="FF0000"/>
                </a:solidFill>
                <a:latin typeface="Times New Roman" panose="02020603050405020304" pitchFamily="18" charset="0"/>
              </a:rPr>
              <a:t>kg corresponds to 1 L).</a:t>
            </a:r>
          </a:p>
        </p:txBody>
      </p:sp>
      <p:sp>
        <p:nvSpPr>
          <p:cNvPr id="9" name="Rectangle 8">
            <a:extLst>
              <a:ext uri="{FF2B5EF4-FFF2-40B4-BE49-F238E27FC236}">
                <a16:creationId xmlns:a16="http://schemas.microsoft.com/office/drawing/2014/main" id="{52E6D1E3-F96F-4CDB-8247-21834A26722A}"/>
              </a:ext>
            </a:extLst>
          </p:cNvPr>
          <p:cNvSpPr/>
          <p:nvPr/>
        </p:nvSpPr>
        <p:spPr>
          <a:xfrm>
            <a:off x="2882852" y="6455578"/>
            <a:ext cx="5702395" cy="369332"/>
          </a:xfrm>
          <a:prstGeom prst="rect">
            <a:avLst/>
          </a:prstGeom>
        </p:spPr>
        <p:txBody>
          <a:bodyPr wrap="none">
            <a:spAutoFit/>
          </a:bodyPr>
          <a:lstStyle/>
          <a:p>
            <a:r>
              <a:rPr lang="en-US" dirty="0">
                <a:hlinkClick r:id="rId4"/>
              </a:rPr>
              <a:t>http://moller.physics.berkeley.edu/~phys8a/potw01sol.pdf</a:t>
            </a:r>
            <a:endParaRPr lang="en-US" dirty="0"/>
          </a:p>
        </p:txBody>
      </p:sp>
    </p:spTree>
    <p:extLst>
      <p:ext uri="{BB962C8B-B14F-4D97-AF65-F5344CB8AC3E}">
        <p14:creationId xmlns:p14="http://schemas.microsoft.com/office/powerpoint/2010/main" val="14595998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DB6DAA4-0F20-402A-B395-72FAF4DBA189}"/>
              </a:ext>
            </a:extLst>
          </p:cNvPr>
          <p:cNvSpPr>
            <a:spLocks noGrp="1"/>
          </p:cNvSpPr>
          <p:nvPr>
            <p:ph type="sldNum" sz="quarter" idx="12"/>
          </p:nvPr>
        </p:nvSpPr>
        <p:spPr/>
        <p:txBody>
          <a:bodyPr/>
          <a:lstStyle/>
          <a:p>
            <a:fld id="{0749458A-713F-4F9F-BF43-0689CC61E59B}" type="slidenum">
              <a:rPr lang="en-US" smtClean="0"/>
              <a:t>18</a:t>
            </a:fld>
            <a:endParaRPr lang="en-US"/>
          </a:p>
        </p:txBody>
      </p:sp>
      <p:sp>
        <p:nvSpPr>
          <p:cNvPr id="3" name="Rectangle 2">
            <a:extLst>
              <a:ext uri="{FF2B5EF4-FFF2-40B4-BE49-F238E27FC236}">
                <a16:creationId xmlns:a16="http://schemas.microsoft.com/office/drawing/2014/main" id="{4BAF930B-0365-4CB4-97EA-67829B596828}"/>
              </a:ext>
            </a:extLst>
          </p:cNvPr>
          <p:cNvSpPr/>
          <p:nvPr/>
        </p:nvSpPr>
        <p:spPr>
          <a:xfrm>
            <a:off x="631765" y="126582"/>
            <a:ext cx="10721009" cy="433965"/>
          </a:xfrm>
          <a:prstGeom prst="rect">
            <a:avLst/>
          </a:prstGeom>
        </p:spPr>
        <p:txBody>
          <a:bodyPr wrap="square">
            <a:spAutoFit/>
          </a:bodyPr>
          <a:lstStyle/>
          <a:p>
            <a:pPr marL="91440" lvl="0" indent="-91440">
              <a:lnSpc>
                <a:spcPct val="90000"/>
              </a:lnSpc>
              <a:spcBef>
                <a:spcPts val="1200"/>
              </a:spcBef>
              <a:spcAft>
                <a:spcPts val="200"/>
              </a:spcAft>
              <a:buClr>
                <a:srgbClr val="E48312"/>
              </a:buClr>
              <a:buSzPct val="100000"/>
              <a:buFont typeface="Calibri" panose="020F0502020204030204" pitchFamily="34" charset="0"/>
              <a:buChar char=" "/>
            </a:pPr>
            <a:r>
              <a:rPr lang="en-US" sz="2400" dirty="0">
                <a:solidFill>
                  <a:srgbClr val="000000">
                    <a:lumMod val="75000"/>
                    <a:lumOff val="25000"/>
                  </a:srgbClr>
                </a:solidFill>
                <a:latin typeface="Times New Roman" panose="02020603050405020304" pitchFamily="18" charset="0"/>
              </a:rPr>
              <a:t>(a) How many kilograms of fuel did the flight crew</a:t>
            </a:r>
            <a:r>
              <a:rPr lang="th-TH" sz="2400" dirty="0">
                <a:solidFill>
                  <a:srgbClr val="000000">
                    <a:lumMod val="75000"/>
                    <a:lumOff val="25000"/>
                  </a:srgbClr>
                </a:solidFill>
                <a:latin typeface="Times New Roman" panose="02020603050405020304" pitchFamily="18" charset="0"/>
              </a:rPr>
              <a:t> </a:t>
            </a:r>
            <a:r>
              <a:rPr lang="en-US" sz="2400" dirty="0">
                <a:solidFill>
                  <a:srgbClr val="000000">
                    <a:lumMod val="75000"/>
                    <a:lumOff val="25000"/>
                  </a:srgbClr>
                </a:solidFill>
                <a:latin typeface="Times New Roman" panose="02020603050405020304" pitchFamily="18" charset="0"/>
              </a:rPr>
              <a:t>think they had? </a:t>
            </a:r>
            <a:endParaRPr lang="en-US" sz="2400" dirty="0">
              <a:solidFill>
                <a:srgbClr val="000000">
                  <a:lumMod val="75000"/>
                  <a:lumOff val="25000"/>
                </a:srgbClr>
              </a:solidFill>
            </a:endParaRPr>
          </a:p>
        </p:txBody>
      </p:sp>
      <p:sp>
        <p:nvSpPr>
          <p:cNvPr id="4" name="TextBox 3">
            <a:extLst>
              <a:ext uri="{FF2B5EF4-FFF2-40B4-BE49-F238E27FC236}">
                <a16:creationId xmlns:a16="http://schemas.microsoft.com/office/drawing/2014/main" id="{C7A7CE40-65BF-43DA-96A6-318A4425CBD0}"/>
              </a:ext>
            </a:extLst>
          </p:cNvPr>
          <p:cNvSpPr txBox="1"/>
          <p:nvPr/>
        </p:nvSpPr>
        <p:spPr>
          <a:xfrm>
            <a:off x="569843" y="714886"/>
            <a:ext cx="10721008" cy="646331"/>
          </a:xfrm>
          <a:prstGeom prst="rect">
            <a:avLst/>
          </a:prstGeom>
          <a:solidFill>
            <a:srgbClr val="FFFF00"/>
          </a:solidFill>
        </p:spPr>
        <p:txBody>
          <a:bodyPr wrap="square" rtlCol="0">
            <a:spAutoFit/>
          </a:bodyPr>
          <a:lstStyle/>
          <a:p>
            <a:r>
              <a:rPr lang="en-US" dirty="0"/>
              <a:t>The flight crew were informed by the ground crew that the remaining jet fuel was 7682 L. By using the conversion factor given by the ground crew, the flight crew thought they had  1.77 x 7682 = 13600 kg on board.</a:t>
            </a:r>
          </a:p>
        </p:txBody>
      </p:sp>
      <p:sp>
        <p:nvSpPr>
          <p:cNvPr id="5" name="Rectangle 4">
            <a:extLst>
              <a:ext uri="{FF2B5EF4-FFF2-40B4-BE49-F238E27FC236}">
                <a16:creationId xmlns:a16="http://schemas.microsoft.com/office/drawing/2014/main" id="{D283BFFF-2745-4CD8-A63B-118D01C212F3}"/>
              </a:ext>
            </a:extLst>
          </p:cNvPr>
          <p:cNvSpPr/>
          <p:nvPr/>
        </p:nvSpPr>
        <p:spPr>
          <a:xfrm>
            <a:off x="755002" y="1436375"/>
            <a:ext cx="6312547" cy="461665"/>
          </a:xfrm>
          <a:prstGeom prst="rect">
            <a:avLst/>
          </a:prstGeom>
        </p:spPr>
        <p:txBody>
          <a:bodyPr wrap="square">
            <a:spAutoFit/>
          </a:bodyPr>
          <a:lstStyle/>
          <a:p>
            <a:r>
              <a:rPr lang="en-US" sz="2400" dirty="0">
                <a:latin typeface="Times New Roman" panose="02020603050405020304" pitchFamily="18" charset="0"/>
              </a:rPr>
              <a:t>(b) How many liters did they ask to be added?</a:t>
            </a:r>
            <a:endParaRPr lang="en-US" sz="4000" dirty="0"/>
          </a:p>
        </p:txBody>
      </p:sp>
      <p:sp>
        <p:nvSpPr>
          <p:cNvPr id="6" name="TextBox 5">
            <a:extLst>
              <a:ext uri="{FF2B5EF4-FFF2-40B4-BE49-F238E27FC236}">
                <a16:creationId xmlns:a16="http://schemas.microsoft.com/office/drawing/2014/main" id="{5AD674B3-038E-4CF3-B323-B7D9320759A3}"/>
              </a:ext>
            </a:extLst>
          </p:cNvPr>
          <p:cNvSpPr txBox="1"/>
          <p:nvPr/>
        </p:nvSpPr>
        <p:spPr>
          <a:xfrm>
            <a:off x="404191" y="2028444"/>
            <a:ext cx="11357113" cy="923330"/>
          </a:xfrm>
          <a:prstGeom prst="rect">
            <a:avLst/>
          </a:prstGeom>
          <a:solidFill>
            <a:srgbClr val="FFFF00"/>
          </a:solidFill>
        </p:spPr>
        <p:txBody>
          <a:bodyPr wrap="square" rtlCol="0">
            <a:spAutoFit/>
          </a:bodyPr>
          <a:lstStyle/>
          <a:p>
            <a:r>
              <a:rPr lang="en-US" dirty="0"/>
              <a:t>The flight crew knew that the required jet fuel for the entire journey was 22300 kg. From the previous calculation, the added jet fuel was 22300 – 13600 =  8700 kg. Then, this amount of jet fuel was converted to a volume of 8700/1.77 = 4915 L.</a:t>
            </a:r>
          </a:p>
        </p:txBody>
      </p:sp>
      <p:sp>
        <p:nvSpPr>
          <p:cNvPr id="7" name="Rectangle 6">
            <a:extLst>
              <a:ext uri="{FF2B5EF4-FFF2-40B4-BE49-F238E27FC236}">
                <a16:creationId xmlns:a16="http://schemas.microsoft.com/office/drawing/2014/main" id="{B81685B4-3F62-4135-BDB4-BB3148334D6F}"/>
              </a:ext>
            </a:extLst>
          </p:cNvPr>
          <p:cNvSpPr/>
          <p:nvPr/>
        </p:nvSpPr>
        <p:spPr>
          <a:xfrm>
            <a:off x="226853" y="2969483"/>
            <a:ext cx="11711788" cy="461665"/>
          </a:xfrm>
          <a:prstGeom prst="rect">
            <a:avLst/>
          </a:prstGeom>
        </p:spPr>
        <p:txBody>
          <a:bodyPr wrap="square">
            <a:spAutoFit/>
          </a:bodyPr>
          <a:lstStyle/>
          <a:p>
            <a:r>
              <a:rPr lang="en-US" sz="2400" dirty="0">
                <a:latin typeface="Times New Roman" panose="02020603050405020304" pitchFamily="18" charset="0"/>
                <a:cs typeface="Times New Roman" panose="02020603050405020304" pitchFamily="18" charset="0"/>
              </a:rPr>
              <a:t>(c) How many kilograms of fuel were </a:t>
            </a:r>
            <a:r>
              <a:rPr lang="en-US" sz="2400" dirty="0">
                <a:solidFill>
                  <a:srgbClr val="FF0000"/>
                </a:solidFill>
                <a:latin typeface="Times New Roman" panose="02020603050405020304" pitchFamily="18" charset="0"/>
                <a:cs typeface="Times New Roman" panose="02020603050405020304" pitchFamily="18" charset="0"/>
              </a:rPr>
              <a:t>actually</a:t>
            </a:r>
            <a:r>
              <a:rPr lang="en-US" sz="2400" dirty="0">
                <a:latin typeface="Times New Roman" panose="02020603050405020304" pitchFamily="18" charset="0"/>
                <a:cs typeface="Times New Roman" panose="02020603050405020304" pitchFamily="18" charset="0"/>
              </a:rPr>
              <a:t> on board, before the ground crew added some?</a:t>
            </a:r>
          </a:p>
        </p:txBody>
      </p:sp>
      <p:sp>
        <p:nvSpPr>
          <p:cNvPr id="8" name="TextBox 7">
            <a:extLst>
              <a:ext uri="{FF2B5EF4-FFF2-40B4-BE49-F238E27FC236}">
                <a16:creationId xmlns:a16="http://schemas.microsoft.com/office/drawing/2014/main" id="{19894927-785F-401C-9515-3469B83C783C}"/>
              </a:ext>
            </a:extLst>
          </p:cNvPr>
          <p:cNvSpPr txBox="1"/>
          <p:nvPr/>
        </p:nvSpPr>
        <p:spPr>
          <a:xfrm>
            <a:off x="569843" y="3548742"/>
            <a:ext cx="10721008" cy="369332"/>
          </a:xfrm>
          <a:prstGeom prst="rect">
            <a:avLst/>
          </a:prstGeom>
          <a:solidFill>
            <a:srgbClr val="FFFF00"/>
          </a:solidFill>
        </p:spPr>
        <p:txBody>
          <a:bodyPr wrap="square" rtlCol="0">
            <a:spAutoFit/>
          </a:bodyPr>
          <a:lstStyle/>
          <a:p>
            <a:r>
              <a:rPr lang="en-US" dirty="0"/>
              <a:t>The actual quantity of the jet fuel on board was found from  (7682 x 1.77 </a:t>
            </a:r>
            <a:r>
              <a:rPr lang="en-US" dirty="0" err="1"/>
              <a:t>lb</a:t>
            </a:r>
            <a:r>
              <a:rPr lang="en-US" dirty="0"/>
              <a:t>/L)/2.2 </a:t>
            </a:r>
            <a:r>
              <a:rPr lang="en-US" dirty="0" err="1"/>
              <a:t>Ib</a:t>
            </a:r>
            <a:r>
              <a:rPr lang="en-US" dirty="0"/>
              <a:t>/kg = 6180 kg.</a:t>
            </a:r>
          </a:p>
        </p:txBody>
      </p:sp>
      <p:sp>
        <p:nvSpPr>
          <p:cNvPr id="9" name="Rectangle 8">
            <a:extLst>
              <a:ext uri="{FF2B5EF4-FFF2-40B4-BE49-F238E27FC236}">
                <a16:creationId xmlns:a16="http://schemas.microsoft.com/office/drawing/2014/main" id="{8581A7AF-F545-463B-97D4-C82528B1AF4F}"/>
              </a:ext>
            </a:extLst>
          </p:cNvPr>
          <p:cNvSpPr/>
          <p:nvPr/>
        </p:nvSpPr>
        <p:spPr>
          <a:xfrm>
            <a:off x="852714" y="4009672"/>
            <a:ext cx="7776936" cy="461665"/>
          </a:xfrm>
          <a:prstGeom prst="rect">
            <a:avLst/>
          </a:prstGeom>
        </p:spPr>
        <p:txBody>
          <a:bodyPr wrap="square">
            <a:spAutoFit/>
          </a:bodyPr>
          <a:lstStyle/>
          <a:p>
            <a:r>
              <a:rPr lang="en-US" sz="2400" dirty="0">
                <a:latin typeface="Times New Roman" panose="02020603050405020304" pitchFamily="18" charset="0"/>
              </a:rPr>
              <a:t>(d) How many liters of additional fuel were actually needed?</a:t>
            </a:r>
            <a:endParaRPr lang="en-US" sz="2400" dirty="0"/>
          </a:p>
        </p:txBody>
      </p:sp>
      <p:sp>
        <p:nvSpPr>
          <p:cNvPr id="10" name="TextBox 9">
            <a:extLst>
              <a:ext uri="{FF2B5EF4-FFF2-40B4-BE49-F238E27FC236}">
                <a16:creationId xmlns:a16="http://schemas.microsoft.com/office/drawing/2014/main" id="{F5A17172-3200-40AD-A173-57D957558CC3}"/>
              </a:ext>
            </a:extLst>
          </p:cNvPr>
          <p:cNvSpPr txBox="1"/>
          <p:nvPr/>
        </p:nvSpPr>
        <p:spPr>
          <a:xfrm>
            <a:off x="631765" y="4544461"/>
            <a:ext cx="10084905" cy="646331"/>
          </a:xfrm>
          <a:prstGeom prst="rect">
            <a:avLst/>
          </a:prstGeom>
          <a:solidFill>
            <a:srgbClr val="FFFF00"/>
          </a:solidFill>
        </p:spPr>
        <p:txBody>
          <a:bodyPr wrap="square" rtlCol="0">
            <a:spAutoFit/>
          </a:bodyPr>
          <a:lstStyle/>
          <a:p>
            <a:r>
              <a:rPr lang="en-US" dirty="0"/>
              <a:t>Based on the correction conversion factor, the jet fuel in kg was 22300 – 6180 = 16120 kg. This could be converted to the volume of the additional fuel as 16120/0.80 kg/L = 20150 L.</a:t>
            </a:r>
          </a:p>
        </p:txBody>
      </p:sp>
      <p:sp>
        <p:nvSpPr>
          <p:cNvPr id="11" name="Rectangle 10">
            <a:extLst>
              <a:ext uri="{FF2B5EF4-FFF2-40B4-BE49-F238E27FC236}">
                <a16:creationId xmlns:a16="http://schemas.microsoft.com/office/drawing/2014/main" id="{49562475-FC20-4EF3-B662-BE8ACE677FBE}"/>
              </a:ext>
            </a:extLst>
          </p:cNvPr>
          <p:cNvSpPr/>
          <p:nvPr/>
        </p:nvSpPr>
        <p:spPr>
          <a:xfrm>
            <a:off x="569843" y="5190792"/>
            <a:ext cx="10990392" cy="461665"/>
          </a:xfrm>
          <a:prstGeom prst="rect">
            <a:avLst/>
          </a:prstGeom>
        </p:spPr>
        <p:txBody>
          <a:bodyPr wrap="square">
            <a:spAutoFit/>
          </a:bodyPr>
          <a:lstStyle/>
          <a:p>
            <a:r>
              <a:rPr lang="en-US" sz="2400" dirty="0">
                <a:latin typeface="Times New Roman" panose="02020603050405020304" pitchFamily="18" charset="0"/>
              </a:rPr>
              <a:t>(e)When the airplane left Montreal, what percentage of the required fuel did it have?</a:t>
            </a:r>
            <a:endParaRPr lang="en-US" sz="2400" dirty="0"/>
          </a:p>
        </p:txBody>
      </p:sp>
      <p:sp>
        <p:nvSpPr>
          <p:cNvPr id="12" name="TextBox 11">
            <a:extLst>
              <a:ext uri="{FF2B5EF4-FFF2-40B4-BE49-F238E27FC236}">
                <a16:creationId xmlns:a16="http://schemas.microsoft.com/office/drawing/2014/main" id="{6299F6A4-029A-4FE9-93F1-2C4256899308}"/>
              </a:ext>
            </a:extLst>
          </p:cNvPr>
          <p:cNvSpPr txBox="1"/>
          <p:nvPr/>
        </p:nvSpPr>
        <p:spPr>
          <a:xfrm>
            <a:off x="387863" y="5659115"/>
            <a:ext cx="10572707" cy="646331"/>
          </a:xfrm>
          <a:prstGeom prst="rect">
            <a:avLst/>
          </a:prstGeom>
          <a:solidFill>
            <a:srgbClr val="FFFF00"/>
          </a:solidFill>
        </p:spPr>
        <p:txBody>
          <a:bodyPr wrap="square" rtlCol="0">
            <a:spAutoFit/>
          </a:bodyPr>
          <a:lstStyle/>
          <a:p>
            <a:r>
              <a:rPr lang="en-US" dirty="0"/>
              <a:t>With the incorrect conversion factor, the percentage of the fuel was found to be</a:t>
            </a:r>
          </a:p>
          <a:p>
            <a:r>
              <a:rPr lang="en-US" dirty="0"/>
              <a:t>  (((7682+4915) x 0.8)/22300)x100  =  45%.</a:t>
            </a:r>
          </a:p>
        </p:txBody>
      </p:sp>
      <p:sp>
        <p:nvSpPr>
          <p:cNvPr id="13" name="Rectangle 12">
            <a:extLst>
              <a:ext uri="{FF2B5EF4-FFF2-40B4-BE49-F238E27FC236}">
                <a16:creationId xmlns:a16="http://schemas.microsoft.com/office/drawing/2014/main" id="{0AD53294-DA86-403C-B83C-97E1E9AAF45D}"/>
              </a:ext>
            </a:extLst>
          </p:cNvPr>
          <p:cNvSpPr/>
          <p:nvPr/>
        </p:nvSpPr>
        <p:spPr>
          <a:xfrm>
            <a:off x="569843" y="714886"/>
            <a:ext cx="10721008" cy="721489"/>
          </a:xfrm>
          <a:prstGeom prst="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E831CDE-87D5-4462-A49A-764C0AED1B89}"/>
              </a:ext>
            </a:extLst>
          </p:cNvPr>
          <p:cNvSpPr/>
          <p:nvPr/>
        </p:nvSpPr>
        <p:spPr>
          <a:xfrm>
            <a:off x="404191" y="1856539"/>
            <a:ext cx="11378234" cy="1112944"/>
          </a:xfrm>
          <a:prstGeom prst="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CB7B8DA-A1DF-4B56-BA55-F876C9CB4CA5}"/>
              </a:ext>
            </a:extLst>
          </p:cNvPr>
          <p:cNvSpPr/>
          <p:nvPr/>
        </p:nvSpPr>
        <p:spPr>
          <a:xfrm>
            <a:off x="430695" y="3429001"/>
            <a:ext cx="11191461" cy="507548"/>
          </a:xfrm>
          <a:prstGeom prst="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B1C61E9-564B-48AB-90F6-705710B0FE91}"/>
              </a:ext>
            </a:extLst>
          </p:cNvPr>
          <p:cNvSpPr/>
          <p:nvPr/>
        </p:nvSpPr>
        <p:spPr>
          <a:xfrm>
            <a:off x="491475" y="4544092"/>
            <a:ext cx="10721008" cy="721489"/>
          </a:xfrm>
          <a:prstGeom prst="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6220DDD-7321-4A39-952F-AF724BA999D4}"/>
              </a:ext>
            </a:extLst>
          </p:cNvPr>
          <p:cNvSpPr/>
          <p:nvPr/>
        </p:nvSpPr>
        <p:spPr>
          <a:xfrm>
            <a:off x="404191" y="5637375"/>
            <a:ext cx="10721008" cy="721489"/>
          </a:xfrm>
          <a:prstGeom prst="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355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5"/>
                                        </p:tgtEl>
                                      </p:cBhvr>
                                    </p:animEffect>
                                    <p:set>
                                      <p:cBhvr>
                                        <p:cTn id="17" dur="1" fill="hold">
                                          <p:stCondLst>
                                            <p:cond delay="499"/>
                                          </p:stCondLst>
                                        </p:cTn>
                                        <p:tgtEl>
                                          <p:spTgt spid="1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6"/>
                                        </p:tgtEl>
                                      </p:cBhvr>
                                    </p:animEffect>
                                    <p:set>
                                      <p:cBhvr>
                                        <p:cTn id="22" dur="1" fill="hold">
                                          <p:stCondLst>
                                            <p:cond delay="499"/>
                                          </p:stCondLst>
                                        </p:cTn>
                                        <p:tgtEl>
                                          <p:spTgt spid="1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7"/>
                                        </p:tgtEl>
                                      </p:cBhvr>
                                    </p:animEffect>
                                    <p:set>
                                      <p:cBhvr>
                                        <p:cTn id="27"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AF98334-FCD6-40BB-9D78-7EC87F37BC72}"/>
              </a:ext>
            </a:extLst>
          </p:cNvPr>
          <p:cNvSpPr>
            <a:spLocks noGrp="1"/>
          </p:cNvSpPr>
          <p:nvPr>
            <p:ph type="sldNum" sz="quarter" idx="12"/>
          </p:nvPr>
        </p:nvSpPr>
        <p:spPr/>
        <p:txBody>
          <a:bodyPr/>
          <a:lstStyle/>
          <a:p>
            <a:fld id="{0749458A-713F-4F9F-BF43-0689CC61E59B}" type="slidenum">
              <a:rPr lang="en-US" smtClean="0"/>
              <a:t>19</a:t>
            </a:fld>
            <a:endParaRPr lang="en-US"/>
          </a:p>
        </p:txBody>
      </p:sp>
      <p:pic>
        <p:nvPicPr>
          <p:cNvPr id="3" name="Picture 2">
            <a:extLst>
              <a:ext uri="{FF2B5EF4-FFF2-40B4-BE49-F238E27FC236}">
                <a16:creationId xmlns:a16="http://schemas.microsoft.com/office/drawing/2014/main" id="{BDF03B63-4E90-426F-87CB-3574FDB541EC}"/>
              </a:ext>
            </a:extLst>
          </p:cNvPr>
          <p:cNvPicPr>
            <a:picLocks noChangeAspect="1"/>
          </p:cNvPicPr>
          <p:nvPr/>
        </p:nvPicPr>
        <p:blipFill>
          <a:blip r:embed="rId2"/>
          <a:stretch>
            <a:fillRect/>
          </a:stretch>
        </p:blipFill>
        <p:spPr>
          <a:xfrm>
            <a:off x="2291080" y="853063"/>
            <a:ext cx="7899524" cy="4588044"/>
          </a:xfrm>
          <a:prstGeom prst="rect">
            <a:avLst/>
          </a:prstGeom>
        </p:spPr>
      </p:pic>
      <p:sp>
        <p:nvSpPr>
          <p:cNvPr id="4" name="Rectangle 3">
            <a:extLst>
              <a:ext uri="{FF2B5EF4-FFF2-40B4-BE49-F238E27FC236}">
                <a16:creationId xmlns:a16="http://schemas.microsoft.com/office/drawing/2014/main" id="{D0716375-AE39-4A20-9211-1C729C4CBA45}"/>
              </a:ext>
            </a:extLst>
          </p:cNvPr>
          <p:cNvSpPr/>
          <p:nvPr/>
        </p:nvSpPr>
        <p:spPr>
          <a:xfrm>
            <a:off x="3275569" y="6455578"/>
            <a:ext cx="5420523" cy="369332"/>
          </a:xfrm>
          <a:prstGeom prst="rect">
            <a:avLst/>
          </a:prstGeom>
        </p:spPr>
        <p:txBody>
          <a:bodyPr wrap="none">
            <a:spAutoFit/>
          </a:bodyPr>
          <a:lstStyle/>
          <a:p>
            <a:r>
              <a:rPr lang="en-US" dirty="0"/>
              <a:t>https://www.pinterest.com/pin/257408934924999718/</a:t>
            </a:r>
          </a:p>
        </p:txBody>
      </p:sp>
    </p:spTree>
    <p:extLst>
      <p:ext uri="{BB962C8B-B14F-4D97-AF65-F5344CB8AC3E}">
        <p14:creationId xmlns:p14="http://schemas.microsoft.com/office/powerpoint/2010/main" val="37435539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Introduction : </a:t>
            </a:r>
          </a:p>
        </p:txBody>
      </p:sp>
      <p:sp>
        <p:nvSpPr>
          <p:cNvPr id="3" name="Content Placeholder 2"/>
          <p:cNvSpPr>
            <a:spLocks noGrp="1"/>
          </p:cNvSpPr>
          <p:nvPr>
            <p:ph idx="1"/>
          </p:nvPr>
        </p:nvSpPr>
        <p:spPr>
          <a:xfrm>
            <a:off x="1097280" y="1845734"/>
            <a:ext cx="10058400" cy="4258852"/>
          </a:xfrm>
        </p:spPr>
        <p:txBody>
          <a:bodyPr>
            <a:normAutofit fontScale="92500" lnSpcReduction="10000"/>
          </a:bodyPr>
          <a:lstStyle/>
          <a:p>
            <a:pPr>
              <a:buFont typeface="Arial" panose="020B0604020202020204" pitchFamily="34" charset="0"/>
              <a:buChar char="•"/>
            </a:pPr>
            <a:r>
              <a:rPr lang="th-TH" sz="3200" b="1" dirty="0">
                <a:cs typeface="+mj-cs"/>
              </a:rPr>
              <a:t>เนื้อหา </a:t>
            </a:r>
            <a:r>
              <a:rPr lang="en-US" sz="3200" b="1" dirty="0">
                <a:cs typeface="+mj-cs"/>
              </a:rPr>
              <a:t>:   </a:t>
            </a:r>
            <a:r>
              <a:rPr lang="th-TH" sz="3200" b="1" dirty="0">
                <a:cs typeface="+mj-cs"/>
                <a:hlinkClick r:id="" action="ppaction://hlinkshowjump?jump=nextslide"/>
              </a:rPr>
              <a:t>หลักการทาง </a:t>
            </a:r>
            <a:r>
              <a:rPr lang="th-TH" sz="3200" b="1" dirty="0">
                <a:latin typeface="Times New Roman" panose="02020603050405020304" pitchFamily="18" charset="0"/>
                <a:cs typeface="+mj-cs"/>
                <a:hlinkClick r:id="" action="ppaction://hlinkshowjump?jump=nextslide"/>
              </a:rPr>
              <a:t>ฟิสิกส์ ในงานนิติวิทยาศาสตร์</a:t>
            </a:r>
            <a:endParaRPr lang="th-TH" sz="3200" b="1" dirty="0">
              <a:latin typeface="Times New Roman" panose="02020603050405020304" pitchFamily="18" charset="0"/>
              <a:cs typeface="+mj-cs"/>
            </a:endParaRPr>
          </a:p>
          <a:p>
            <a:pPr>
              <a:buFont typeface="Arial" panose="020B0604020202020204" pitchFamily="34" charset="0"/>
              <a:buChar char="•"/>
            </a:pPr>
            <a:r>
              <a:rPr lang="th-TH" sz="3200" b="1" dirty="0">
                <a:cs typeface="+mj-cs"/>
              </a:rPr>
              <a:t>ความรู้นอกห้องเรียน </a:t>
            </a:r>
            <a:r>
              <a:rPr lang="en-US" sz="3200" b="1" dirty="0">
                <a:cs typeface="+mj-cs"/>
              </a:rPr>
              <a:t>:   </a:t>
            </a:r>
            <a:r>
              <a:rPr lang="th-TH" sz="3200" b="1" dirty="0">
                <a:cs typeface="+mj-cs"/>
              </a:rPr>
              <a:t>วิทยากรภายนอก</a:t>
            </a:r>
            <a:r>
              <a:rPr lang="en-US" sz="3200" b="1" dirty="0">
                <a:cs typeface="+mj-cs"/>
              </a:rPr>
              <a:t>, </a:t>
            </a:r>
            <a:r>
              <a:rPr lang="th-TH" sz="3200" b="1" dirty="0">
                <a:cs typeface="+mj-cs"/>
              </a:rPr>
              <a:t>เยี่ยมชมหน่วยงานทางด้านนิติวิทยาศาสตร์</a:t>
            </a:r>
          </a:p>
          <a:p>
            <a:pPr>
              <a:buFont typeface="Arial" panose="020B0604020202020204" pitchFamily="34" charset="0"/>
              <a:buChar char="•"/>
            </a:pPr>
            <a:r>
              <a:rPr lang="th-TH" sz="3200" b="1" dirty="0">
                <a:cs typeface="+mj-cs"/>
              </a:rPr>
              <a:t>รายงาน</a:t>
            </a:r>
            <a:r>
              <a:rPr lang="en-US" sz="3200" b="1" dirty="0">
                <a:cs typeface="+mj-cs"/>
              </a:rPr>
              <a:t> :</a:t>
            </a:r>
            <a:r>
              <a:rPr lang="th-TH" sz="3200" b="1" dirty="0">
                <a:cs typeface="+mj-cs"/>
              </a:rPr>
              <a:t>  อภิปรายผลงานวิจัยทางด้านนิติวิทยาศาสตร์ในสาขาต่าง ๆ ตามความสนใจ</a:t>
            </a:r>
          </a:p>
          <a:p>
            <a:pPr>
              <a:buFont typeface="Arial" panose="020B0604020202020204" pitchFamily="34" charset="0"/>
              <a:buChar char="•"/>
            </a:pPr>
            <a:r>
              <a:rPr lang="th-TH" sz="3200" b="1" dirty="0">
                <a:cs typeface="+mj-cs"/>
              </a:rPr>
              <a:t>การสอบทฤษฎี</a:t>
            </a:r>
            <a:r>
              <a:rPr lang="en-US" sz="3200" b="1" dirty="0">
                <a:cs typeface="+mj-cs"/>
              </a:rPr>
              <a:t> :</a:t>
            </a:r>
            <a:r>
              <a:rPr lang="th-TH" sz="3200" b="1" dirty="0">
                <a:cs typeface="+mj-cs"/>
              </a:rPr>
              <a:t>  ทดสอบความรู้ในเชิงทฤษฎี (สอบกลางภาคและปลายภาค)</a:t>
            </a:r>
          </a:p>
          <a:p>
            <a:pPr>
              <a:buFont typeface="Arial" panose="020B0604020202020204" pitchFamily="34" charset="0"/>
              <a:buChar char="•"/>
            </a:pPr>
            <a:r>
              <a:rPr lang="th-TH" sz="3200" b="1" dirty="0">
                <a:cs typeface="+mj-cs"/>
              </a:rPr>
              <a:t>การสอบปฏิบัติ</a:t>
            </a:r>
            <a:r>
              <a:rPr lang="en-US" sz="3200" b="1" dirty="0">
                <a:cs typeface="+mj-cs"/>
              </a:rPr>
              <a:t> :</a:t>
            </a:r>
            <a:r>
              <a:rPr lang="th-TH" sz="3200" b="1" dirty="0">
                <a:cs typeface="+mj-cs"/>
              </a:rPr>
              <a:t>  ทดสอบความรู้ในเชิงปฏิบัติ (</a:t>
            </a:r>
            <a:r>
              <a:rPr lang="en-US" sz="3200" b="1" dirty="0">
                <a:latin typeface="Times New Roman" panose="02020603050405020304" pitchFamily="18" charset="0"/>
                <a:cs typeface="Times New Roman" panose="02020603050405020304" pitchFamily="18" charset="0"/>
              </a:rPr>
              <a:t>crime scene examination</a:t>
            </a:r>
            <a:r>
              <a:rPr lang="th-TH" sz="3200" b="1" dirty="0">
                <a:cs typeface="+mj-cs"/>
              </a:rPr>
              <a:t>)</a:t>
            </a:r>
            <a:endParaRPr lang="en-US" sz="3200" b="1" dirty="0">
              <a:cs typeface="+mj-cs"/>
            </a:endParaRPr>
          </a:p>
          <a:p>
            <a:pPr>
              <a:buFont typeface="Arial" panose="020B0604020202020204" pitchFamily="34" charset="0"/>
              <a:buChar char="•"/>
            </a:pPr>
            <a:r>
              <a:rPr lang="th-TH" sz="3200" b="1" dirty="0">
                <a:cs typeface="+mj-cs"/>
              </a:rPr>
              <a:t>คะแนนสอบ </a:t>
            </a:r>
            <a:r>
              <a:rPr lang="en-US" sz="3200" b="1" dirty="0">
                <a:cs typeface="+mj-cs"/>
              </a:rPr>
              <a:t>: </a:t>
            </a:r>
            <a:r>
              <a:rPr lang="th-TH" sz="3200" b="1" dirty="0">
                <a:cs typeface="+mj-cs"/>
              </a:rPr>
              <a:t> </a:t>
            </a:r>
            <a:r>
              <a:rPr lang="th-TH" sz="2400" b="1" dirty="0">
                <a:cs typeface="+mj-cs"/>
              </a:rPr>
              <a:t>รายงานกลุ่ม  </a:t>
            </a:r>
            <a:r>
              <a:rPr lang="en-US" sz="2400" b="1" dirty="0">
                <a:latin typeface="Times New Roman" panose="02020603050405020304" pitchFamily="18" charset="0"/>
                <a:cs typeface="Times New Roman" panose="02020603050405020304" pitchFamily="18" charset="0"/>
              </a:rPr>
              <a:t>(20%)  </a:t>
            </a:r>
            <a:r>
              <a:rPr lang="th-TH" sz="2400" b="1" dirty="0">
                <a:latin typeface="Times New Roman" panose="02020603050405020304" pitchFamily="18" charset="0"/>
                <a:cs typeface="Times New Roman" panose="02020603050405020304" pitchFamily="18" charset="0"/>
              </a:rPr>
              <a:t>สอบกลางภาค</a:t>
            </a:r>
            <a:r>
              <a:rPr lang="th-TH" sz="2400" b="1" dirty="0">
                <a:latin typeface="Times New Roman" panose="02020603050405020304" pitchFamily="18" charset="0"/>
                <a:cs typeface="+mj-cs"/>
              </a:rPr>
              <a:t> </a:t>
            </a:r>
            <a:r>
              <a:rPr lang="en-US" sz="2400" b="1" dirty="0">
                <a:latin typeface="Times New Roman" panose="02020603050405020304" pitchFamily="18" charset="0"/>
                <a:cs typeface="Times New Roman" panose="02020603050405020304" pitchFamily="18" charset="0"/>
              </a:rPr>
              <a:t>(40%)  </a:t>
            </a:r>
            <a:r>
              <a:rPr lang="th-TH" sz="2400" b="1" dirty="0">
                <a:latin typeface="Times New Roman" panose="02020603050405020304" pitchFamily="18" charset="0"/>
                <a:cs typeface="+mj-cs"/>
              </a:rPr>
              <a:t>สอบปลายภาค</a:t>
            </a:r>
            <a:r>
              <a:rPr lang="th-TH" sz="2400" b="1" dirty="0">
                <a:cs typeface="+mj-cs"/>
              </a:rPr>
              <a:t> </a:t>
            </a:r>
            <a:r>
              <a:rPr lang="en-US" sz="2400" b="1" dirty="0">
                <a:latin typeface="Times New Roman" panose="02020603050405020304" pitchFamily="18" charset="0"/>
                <a:cs typeface="Times New Roman" panose="02020603050405020304" pitchFamily="18" charset="0"/>
              </a:rPr>
              <a:t>(20%)   </a:t>
            </a:r>
            <a:r>
              <a:rPr lang="en-US" sz="2400" b="1" dirty="0">
                <a:latin typeface="Times New Roman" panose="02020603050405020304" pitchFamily="18" charset="0"/>
                <a:cs typeface="+mj-cs"/>
              </a:rPr>
              <a:t>crime scene </a:t>
            </a:r>
          </a:p>
          <a:p>
            <a:pPr marL="0" indent="0">
              <a:buNone/>
            </a:pPr>
            <a:r>
              <a:rPr lang="en-US" sz="2400" b="1" dirty="0">
                <a:latin typeface="Times New Roman" panose="02020603050405020304" pitchFamily="18" charset="0"/>
                <a:cs typeface="+mj-cs"/>
              </a:rPr>
              <a:t>                        examination</a:t>
            </a:r>
            <a:r>
              <a:rPr lang="th-TH" sz="2400" b="1" dirty="0">
                <a:cs typeface="+mj-cs"/>
              </a:rPr>
              <a:t> </a:t>
            </a:r>
            <a:r>
              <a:rPr lang="en-US" sz="2400" b="1" dirty="0">
                <a:latin typeface="Times New Roman" panose="02020603050405020304" pitchFamily="18" charset="0"/>
                <a:cs typeface="Times New Roman" panose="02020603050405020304" pitchFamily="18" charset="0"/>
              </a:rPr>
              <a:t>(20%)</a:t>
            </a:r>
          </a:p>
          <a:p>
            <a:pPr>
              <a:buFont typeface="Arial" panose="020B0604020202020204" pitchFamily="34" charset="0"/>
              <a:buChar char="•"/>
            </a:pPr>
            <a:r>
              <a:rPr lang="th-TH" sz="3200" b="1" dirty="0">
                <a:cs typeface="+mj-cs"/>
              </a:rPr>
              <a:t>เกรด </a:t>
            </a:r>
            <a:r>
              <a:rPr lang="en-US" sz="3200" b="1" dirty="0">
                <a:cs typeface="+mj-cs"/>
              </a:rPr>
              <a:t>:  </a:t>
            </a:r>
            <a:r>
              <a:rPr lang="en-US" sz="3200" b="1" dirty="0">
                <a:latin typeface="Times New Roman" panose="02020603050405020304" pitchFamily="18" charset="0"/>
                <a:cs typeface="Times New Roman" panose="02020603050405020304" pitchFamily="18" charset="0"/>
              </a:rPr>
              <a:t>A, B+, B, …</a:t>
            </a:r>
            <a:endParaRPr lang="th-TH" sz="3200" b="1" dirty="0">
              <a:latin typeface="Times New Roman" panose="02020603050405020304" pitchFamily="18" charset="0"/>
              <a:cs typeface="+mj-cs"/>
            </a:endParaRPr>
          </a:p>
          <a:p>
            <a:pPr>
              <a:buFont typeface="Arial" panose="020B0604020202020204" pitchFamily="34" charset="0"/>
              <a:buChar char="•"/>
            </a:pPr>
            <a:endParaRPr lang="th-TH" dirty="0">
              <a:cs typeface="+mj-cs"/>
            </a:endParaRPr>
          </a:p>
          <a:p>
            <a:pPr>
              <a:buFont typeface="Arial" panose="020B0604020202020204" pitchFamily="34" charset="0"/>
              <a:buChar char="•"/>
            </a:pPr>
            <a:endParaRPr lang="en-US" dirty="0">
              <a:cs typeface="+mj-cs"/>
            </a:endParaRPr>
          </a:p>
        </p:txBody>
      </p:sp>
      <p:sp>
        <p:nvSpPr>
          <p:cNvPr id="4" name="Slide Number Placeholder 3"/>
          <p:cNvSpPr>
            <a:spLocks noGrp="1"/>
          </p:cNvSpPr>
          <p:nvPr>
            <p:ph type="sldNum" sz="quarter" idx="12"/>
          </p:nvPr>
        </p:nvSpPr>
        <p:spPr/>
        <p:txBody>
          <a:bodyPr/>
          <a:lstStyle/>
          <a:p>
            <a:fld id="{0749458A-713F-4F9F-BF43-0689CC61E59B}" type="slidenum">
              <a:rPr lang="en-US" smtClean="0"/>
              <a:t>2</a:t>
            </a:fld>
            <a:endParaRPr lang="en-US"/>
          </a:p>
        </p:txBody>
      </p:sp>
      <p:sp>
        <p:nvSpPr>
          <p:cNvPr id="5" name="Rectangle 4">
            <a:extLst>
              <a:ext uri="{FF2B5EF4-FFF2-40B4-BE49-F238E27FC236}">
                <a16:creationId xmlns:a16="http://schemas.microsoft.com/office/drawing/2014/main" id="{8F9BDDAE-61BD-4B1B-A040-566A9B86306B}"/>
              </a:ext>
            </a:extLst>
          </p:cNvPr>
          <p:cNvSpPr/>
          <p:nvPr/>
        </p:nvSpPr>
        <p:spPr>
          <a:xfrm>
            <a:off x="2266950" y="1845734"/>
            <a:ext cx="4543425" cy="3735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FCE1A67-872A-42A5-8B11-C0F4193F3C99}"/>
              </a:ext>
            </a:extLst>
          </p:cNvPr>
          <p:cNvSpPr/>
          <p:nvPr/>
        </p:nvSpPr>
        <p:spPr>
          <a:xfrm>
            <a:off x="3638550" y="2362529"/>
            <a:ext cx="6477000" cy="5330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74C4B48-0984-4BFA-AAF7-4E8171E19863}"/>
              </a:ext>
            </a:extLst>
          </p:cNvPr>
          <p:cNvSpPr/>
          <p:nvPr/>
        </p:nvSpPr>
        <p:spPr>
          <a:xfrm>
            <a:off x="2266950" y="2852807"/>
            <a:ext cx="7543800" cy="5761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9810A88-E019-4DBC-996D-5FB1805D92A7}"/>
              </a:ext>
            </a:extLst>
          </p:cNvPr>
          <p:cNvSpPr/>
          <p:nvPr/>
        </p:nvSpPr>
        <p:spPr>
          <a:xfrm>
            <a:off x="3048000" y="3529083"/>
            <a:ext cx="6477000" cy="3901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F697E75-0A99-47B9-B2A0-4751BBC3BC66}"/>
              </a:ext>
            </a:extLst>
          </p:cNvPr>
          <p:cNvSpPr/>
          <p:nvPr/>
        </p:nvSpPr>
        <p:spPr>
          <a:xfrm>
            <a:off x="3048000" y="3988874"/>
            <a:ext cx="7067550" cy="5330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EE8D27B-65B6-448F-94C6-B4C19BB7BA76}"/>
              </a:ext>
            </a:extLst>
          </p:cNvPr>
          <p:cNvSpPr/>
          <p:nvPr/>
        </p:nvSpPr>
        <p:spPr>
          <a:xfrm>
            <a:off x="2698345" y="4676091"/>
            <a:ext cx="7858125" cy="7150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A41CBBB-23B8-4731-AA72-6630412ABC02}"/>
              </a:ext>
            </a:extLst>
          </p:cNvPr>
          <p:cNvSpPr/>
          <p:nvPr/>
        </p:nvSpPr>
        <p:spPr>
          <a:xfrm>
            <a:off x="2042333" y="5614892"/>
            <a:ext cx="2243917" cy="4685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ction Button: Go to End 11">
            <a:hlinkClick r:id="rId2" action="ppaction://hlinksldjump" highlightClick="1"/>
            <a:extLst>
              <a:ext uri="{FF2B5EF4-FFF2-40B4-BE49-F238E27FC236}">
                <a16:creationId xmlns:a16="http://schemas.microsoft.com/office/drawing/2014/main" id="{DF280C2F-1F35-4DEE-9072-143869C4AEB8}"/>
              </a:ext>
            </a:extLst>
          </p:cNvPr>
          <p:cNvSpPr/>
          <p:nvPr/>
        </p:nvSpPr>
        <p:spPr>
          <a:xfrm>
            <a:off x="10944225" y="5543550"/>
            <a:ext cx="781050" cy="539936"/>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6185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1"/>
                                        </p:tgtEl>
                                      </p:cBhvr>
                                    </p:animEffect>
                                    <p:set>
                                      <p:cBhvr>
                                        <p:cTn id="37"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B0B76-C455-446A-81B5-3F69431D8E57}"/>
              </a:ext>
            </a:extLst>
          </p:cNvPr>
          <p:cNvSpPr>
            <a:spLocks noGrp="1"/>
          </p:cNvSpPr>
          <p:nvPr>
            <p:ph type="title"/>
          </p:nvPr>
        </p:nvSpPr>
        <p:spPr/>
        <p:txBody>
          <a:bodyPr/>
          <a:lstStyle/>
          <a:p>
            <a:r>
              <a:rPr lang="th-TH" b="1" dirty="0">
                <a:latin typeface="Times New Roman" panose="02020603050405020304" pitchFamily="18" charset="0"/>
              </a:rPr>
              <a:t>เนื้อหาหลัก</a:t>
            </a:r>
            <a:r>
              <a:rPr lang="en-US" b="1" dirty="0">
                <a:latin typeface="Times New Roman" panose="02020603050405020304" pitchFamily="18" charset="0"/>
              </a:rPr>
              <a:t> : </a:t>
            </a:r>
            <a:r>
              <a:rPr lang="th-TH" b="1" dirty="0">
                <a:latin typeface="Times New Roman" panose="02020603050405020304" pitchFamily="18" charset="0"/>
              </a:rPr>
              <a:t>ทฤษฎีที่เกี่ยวข้อง</a:t>
            </a:r>
            <a:endParaRPr lang="en-US" b="1"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3E64E367-E30D-4C00-A51B-444ADDA16203}"/>
              </a:ext>
            </a:extLst>
          </p:cNvPr>
          <p:cNvSpPr>
            <a:spLocks noGrp="1"/>
          </p:cNvSpPr>
          <p:nvPr>
            <p:ph type="sldNum" sz="quarter" idx="12"/>
          </p:nvPr>
        </p:nvSpPr>
        <p:spPr/>
        <p:txBody>
          <a:bodyPr/>
          <a:lstStyle/>
          <a:p>
            <a:fld id="{0749458A-713F-4F9F-BF43-0689CC61E59B}" type="slidenum">
              <a:rPr lang="en-US" smtClean="0"/>
              <a:t>3</a:t>
            </a:fld>
            <a:endParaRPr lang="en-US"/>
          </a:p>
        </p:txBody>
      </p:sp>
      <p:graphicFrame>
        <p:nvGraphicFramePr>
          <p:cNvPr id="5" name="Table 5">
            <a:extLst>
              <a:ext uri="{FF2B5EF4-FFF2-40B4-BE49-F238E27FC236}">
                <a16:creationId xmlns:a16="http://schemas.microsoft.com/office/drawing/2014/main" id="{B8721ECF-81DA-4D8D-BF3C-E14EDA5BCFEF}"/>
              </a:ext>
            </a:extLst>
          </p:cNvPr>
          <p:cNvGraphicFramePr>
            <a:graphicFrameLocks noGrp="1"/>
          </p:cNvGraphicFramePr>
          <p:nvPr>
            <p:extLst>
              <p:ext uri="{D42A27DB-BD31-4B8C-83A1-F6EECF244321}">
                <p14:modId xmlns:p14="http://schemas.microsoft.com/office/powerpoint/2010/main" val="1317057669"/>
              </p:ext>
            </p:extLst>
          </p:nvPr>
        </p:nvGraphicFramePr>
        <p:xfrm>
          <a:off x="1625461" y="1853625"/>
          <a:ext cx="9002038" cy="4328160"/>
        </p:xfrm>
        <a:graphic>
          <a:graphicData uri="http://schemas.openxmlformats.org/drawingml/2006/table">
            <a:tbl>
              <a:tblPr firstRow="1" bandRow="1">
                <a:tableStyleId>{5C22544A-7EE6-4342-B048-85BDC9FD1C3A}</a:tableStyleId>
              </a:tblPr>
              <a:tblGrid>
                <a:gridCol w="4501019">
                  <a:extLst>
                    <a:ext uri="{9D8B030D-6E8A-4147-A177-3AD203B41FA5}">
                      <a16:colId xmlns:a16="http://schemas.microsoft.com/office/drawing/2014/main" val="3856183724"/>
                    </a:ext>
                  </a:extLst>
                </a:gridCol>
                <a:gridCol w="4501019">
                  <a:extLst>
                    <a:ext uri="{9D8B030D-6E8A-4147-A177-3AD203B41FA5}">
                      <a16:colId xmlns:a16="http://schemas.microsoft.com/office/drawing/2014/main" val="4038693053"/>
                    </a:ext>
                  </a:extLst>
                </a:gridCol>
              </a:tblGrid>
              <a:tr h="370840">
                <a:tc>
                  <a:txBody>
                    <a:bodyPr/>
                    <a:lstStyle/>
                    <a:p>
                      <a:pPr algn="ctr"/>
                      <a:r>
                        <a:rPr lang="en-US" sz="2400" dirty="0">
                          <a:latin typeface="Times New Roman" panose="02020603050405020304" pitchFamily="18" charset="0"/>
                          <a:cs typeface="Times New Roman" panose="02020603050405020304" pitchFamily="18" charset="0"/>
                        </a:rPr>
                        <a:t>Forensic science topics</a:t>
                      </a:r>
                    </a:p>
                  </a:txBody>
                  <a:tcPr/>
                </a:tc>
                <a:tc>
                  <a:txBody>
                    <a:bodyPr/>
                    <a:lstStyle/>
                    <a:p>
                      <a:pPr algn="ctr"/>
                      <a:r>
                        <a:rPr lang="en-US" sz="2400" dirty="0">
                          <a:latin typeface="Times New Roman" panose="02020603050405020304" pitchFamily="18" charset="0"/>
                          <a:cs typeface="Times New Roman" panose="02020603050405020304" pitchFamily="18" charset="0"/>
                        </a:rPr>
                        <a:t>Equivalent physics topics</a:t>
                      </a:r>
                    </a:p>
                  </a:txBody>
                  <a:tcPr/>
                </a:tc>
                <a:extLst>
                  <a:ext uri="{0D108BD9-81ED-4DB2-BD59-A6C34878D82A}">
                    <a16:rowId xmlns:a16="http://schemas.microsoft.com/office/drawing/2014/main" val="314941521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mn-ea"/>
                          <a:cs typeface="Times New Roman" panose="02020603050405020304" pitchFamily="18" charset="0"/>
                        </a:rPr>
                        <a:t>Vehicular accidents</a:t>
                      </a:r>
                      <a:endParaRPr lang="en-US" sz="2000" dirty="0"/>
                    </a:p>
                  </a:txBody>
                  <a:tcPr/>
                </a:tc>
                <a:tc>
                  <a:txBody>
                    <a:bodyPr/>
                    <a:lstStyle/>
                    <a:p>
                      <a:pPr algn="ctr"/>
                      <a:r>
                        <a:rPr lang="en-US" sz="2000" dirty="0">
                          <a:latin typeface="Times New Roman" panose="02020603050405020304" pitchFamily="18" charset="0"/>
                          <a:cs typeface="Times New Roman" panose="02020603050405020304" pitchFamily="18" charset="0"/>
                        </a:rPr>
                        <a:t>Kinematics, force, momentum, energy</a:t>
                      </a:r>
                    </a:p>
                  </a:txBody>
                  <a:tcPr/>
                </a:tc>
                <a:extLst>
                  <a:ext uri="{0D108BD9-81ED-4DB2-BD59-A6C34878D82A}">
                    <a16:rowId xmlns:a16="http://schemas.microsoft.com/office/drawing/2014/main" val="216958613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mn-ea"/>
                          <a:cs typeface="Times New Roman" panose="02020603050405020304" pitchFamily="18" charset="0"/>
                        </a:rPr>
                        <a:t>Ballistics</a:t>
                      </a:r>
                      <a:endParaRPr lang="en-US" sz="2000" dirty="0"/>
                    </a:p>
                  </a:txBody>
                  <a:tcPr/>
                </a:tc>
                <a:tc>
                  <a:txBody>
                    <a:bodyPr/>
                    <a:lstStyle/>
                    <a:p>
                      <a:pPr algn="ctr"/>
                      <a:r>
                        <a:rPr lang="en-US" sz="2000" dirty="0">
                          <a:latin typeface="Times New Roman" panose="02020603050405020304" pitchFamily="18" charset="0"/>
                          <a:cs typeface="Times New Roman" panose="02020603050405020304" pitchFamily="18" charset="0"/>
                        </a:rPr>
                        <a:t>Kinematics, force, momentum, energy</a:t>
                      </a:r>
                    </a:p>
                  </a:txBody>
                  <a:tcPr/>
                </a:tc>
                <a:extLst>
                  <a:ext uri="{0D108BD9-81ED-4DB2-BD59-A6C34878D82A}">
                    <a16:rowId xmlns:a16="http://schemas.microsoft.com/office/drawing/2014/main" val="419278084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mn-ea"/>
                          <a:cs typeface="Times New Roman" panose="02020603050405020304" pitchFamily="18" charset="0"/>
                        </a:rPr>
                        <a:t>Falling from height</a:t>
                      </a:r>
                      <a:endParaRPr lang="en-US" sz="2000" dirty="0"/>
                    </a:p>
                  </a:txBody>
                  <a:tcPr/>
                </a:tc>
                <a:tc>
                  <a:txBody>
                    <a:bodyPr/>
                    <a:lstStyle/>
                    <a:p>
                      <a:pPr algn="ctr"/>
                      <a:r>
                        <a:rPr lang="en-US" sz="2000" dirty="0">
                          <a:latin typeface="Times New Roman" panose="02020603050405020304" pitchFamily="18" charset="0"/>
                          <a:cs typeface="Times New Roman" panose="02020603050405020304" pitchFamily="18" charset="0"/>
                        </a:rPr>
                        <a:t>Projectile motion</a:t>
                      </a:r>
                    </a:p>
                  </a:txBody>
                  <a:tcPr/>
                </a:tc>
                <a:extLst>
                  <a:ext uri="{0D108BD9-81ED-4DB2-BD59-A6C34878D82A}">
                    <a16:rowId xmlns:a16="http://schemas.microsoft.com/office/drawing/2014/main" val="89958749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mn-ea"/>
                          <a:cs typeface="Times New Roman" panose="02020603050405020304" pitchFamily="18" charset="0"/>
                        </a:rPr>
                        <a:t>Temperature and heat</a:t>
                      </a:r>
                      <a:endParaRPr lang="en-US" sz="2000" dirty="0"/>
                    </a:p>
                  </a:txBody>
                  <a:tcPr/>
                </a:tc>
                <a:tc>
                  <a:txBody>
                    <a:bodyPr/>
                    <a:lstStyle/>
                    <a:p>
                      <a:pPr algn="ctr"/>
                      <a:r>
                        <a:rPr lang="en-US" sz="2000" dirty="0">
                          <a:latin typeface="Times New Roman" panose="02020603050405020304" pitchFamily="18" charset="0"/>
                          <a:cs typeface="Times New Roman" panose="02020603050405020304" pitchFamily="18" charset="0"/>
                        </a:rPr>
                        <a:t>Thermal physics</a:t>
                      </a:r>
                    </a:p>
                  </a:txBody>
                  <a:tcPr/>
                </a:tc>
                <a:extLst>
                  <a:ext uri="{0D108BD9-81ED-4DB2-BD59-A6C34878D82A}">
                    <a16:rowId xmlns:a16="http://schemas.microsoft.com/office/drawing/2014/main" val="64631833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mn-ea"/>
                          <a:cs typeface="Times New Roman" panose="02020603050405020304" pitchFamily="18" charset="0"/>
                        </a:rPr>
                        <a:t>Lightwave in a crime scene detection</a:t>
                      </a:r>
                      <a:endParaRPr lang="en-US" sz="2000" dirty="0"/>
                    </a:p>
                  </a:txBody>
                  <a:tcPr/>
                </a:tc>
                <a:tc>
                  <a:txBody>
                    <a:bodyPr/>
                    <a:lstStyle/>
                    <a:p>
                      <a:pPr algn="ctr"/>
                      <a:r>
                        <a:rPr lang="en-US" sz="2000" dirty="0">
                          <a:latin typeface="Times New Roman" panose="02020603050405020304" pitchFamily="18" charset="0"/>
                          <a:cs typeface="Times New Roman" panose="02020603050405020304" pitchFamily="18" charset="0"/>
                        </a:rPr>
                        <a:t>Waves, optics and atomic physics</a:t>
                      </a:r>
                    </a:p>
                  </a:txBody>
                  <a:tcPr/>
                </a:tc>
                <a:extLst>
                  <a:ext uri="{0D108BD9-81ED-4DB2-BD59-A6C34878D82A}">
                    <a16:rowId xmlns:a16="http://schemas.microsoft.com/office/drawing/2014/main" val="371394432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mn-ea"/>
                          <a:cs typeface="Times New Roman" panose="02020603050405020304" pitchFamily="18" charset="0"/>
                        </a:rPr>
                        <a:t>Electrostatic detection in questioned documents</a:t>
                      </a:r>
                      <a:endParaRPr lang="en-US" sz="2000" dirty="0"/>
                    </a:p>
                  </a:txBody>
                  <a:tcPr/>
                </a:tc>
                <a:tc>
                  <a:txBody>
                    <a:bodyPr/>
                    <a:lstStyle/>
                    <a:p>
                      <a:pPr algn="ctr"/>
                      <a:r>
                        <a:rPr lang="en-US" sz="2000" dirty="0">
                          <a:latin typeface="Times New Roman" panose="02020603050405020304" pitchFamily="18" charset="0"/>
                          <a:cs typeface="Times New Roman" panose="02020603050405020304" pitchFamily="18" charset="0"/>
                        </a:rPr>
                        <a:t>Electrostatics </a:t>
                      </a:r>
                    </a:p>
                  </a:txBody>
                  <a:tcPr/>
                </a:tc>
                <a:extLst>
                  <a:ext uri="{0D108BD9-81ED-4DB2-BD59-A6C34878D82A}">
                    <a16:rowId xmlns:a16="http://schemas.microsoft.com/office/drawing/2014/main" val="85265169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mn-ea"/>
                          <a:cs typeface="Times New Roman" panose="02020603050405020304" pitchFamily="18" charset="0"/>
                        </a:rPr>
                        <a:t>Blood spatter analysis</a:t>
                      </a:r>
                      <a:endParaRPr lang="en-US" sz="2000" dirty="0"/>
                    </a:p>
                  </a:txBody>
                  <a:tcPr/>
                </a:tc>
                <a:tc>
                  <a:txBody>
                    <a:bodyPr/>
                    <a:lstStyle/>
                    <a:p>
                      <a:pPr algn="ctr"/>
                      <a:r>
                        <a:rPr lang="en-US" sz="2000" dirty="0">
                          <a:latin typeface="Times New Roman" panose="02020603050405020304" pitchFamily="18" charset="0"/>
                          <a:cs typeface="Times New Roman" panose="02020603050405020304" pitchFamily="18" charset="0"/>
                        </a:rPr>
                        <a:t>Fluid dynamics</a:t>
                      </a:r>
                    </a:p>
                  </a:txBody>
                  <a:tcPr/>
                </a:tc>
                <a:extLst>
                  <a:ext uri="{0D108BD9-81ED-4DB2-BD59-A6C34878D82A}">
                    <a16:rowId xmlns:a16="http://schemas.microsoft.com/office/drawing/2014/main" val="111782088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mn-ea"/>
                          <a:cs typeface="Times New Roman" panose="02020603050405020304" pitchFamily="18" charset="0"/>
                        </a:rPr>
                        <a:t>Modern physics in forensic sciences</a:t>
                      </a:r>
                      <a:endParaRPr lang="en-US" sz="2000" dirty="0"/>
                    </a:p>
                  </a:txBody>
                  <a:tcPr/>
                </a:tc>
                <a:tc>
                  <a:txBody>
                    <a:bodyPr/>
                    <a:lstStyle/>
                    <a:p>
                      <a:pPr algn="ctr"/>
                      <a:r>
                        <a:rPr lang="en-US" sz="2000" dirty="0">
                          <a:latin typeface="Times New Roman" panose="02020603050405020304" pitchFamily="18" charset="0"/>
                          <a:cs typeface="Times New Roman" panose="02020603050405020304" pitchFamily="18" charset="0"/>
                        </a:rPr>
                        <a:t>Atomic physics</a:t>
                      </a:r>
                    </a:p>
                  </a:txBody>
                  <a:tcPr/>
                </a:tc>
                <a:extLst>
                  <a:ext uri="{0D108BD9-81ED-4DB2-BD59-A6C34878D82A}">
                    <a16:rowId xmlns:a16="http://schemas.microsoft.com/office/drawing/2014/main" val="418189721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mn-ea"/>
                          <a:cs typeface="Times New Roman" panose="02020603050405020304" pitchFamily="18" charset="0"/>
                        </a:rPr>
                        <a:t>Nuclear forensics</a:t>
                      </a:r>
                      <a:endParaRPr lang="en-US" sz="2000" dirty="0"/>
                    </a:p>
                  </a:txBody>
                  <a:tcPr/>
                </a:tc>
                <a:tc>
                  <a:txBody>
                    <a:bodyPr/>
                    <a:lstStyle/>
                    <a:p>
                      <a:pPr algn="ctr"/>
                      <a:r>
                        <a:rPr lang="en-US" sz="2000" dirty="0">
                          <a:latin typeface="Times New Roman" panose="02020603050405020304" pitchFamily="18" charset="0"/>
                          <a:cs typeface="Times New Roman" panose="02020603050405020304" pitchFamily="18" charset="0"/>
                        </a:rPr>
                        <a:t>Nuclear physics</a:t>
                      </a:r>
                    </a:p>
                  </a:txBody>
                  <a:tcPr/>
                </a:tc>
                <a:extLst>
                  <a:ext uri="{0D108BD9-81ED-4DB2-BD59-A6C34878D82A}">
                    <a16:rowId xmlns:a16="http://schemas.microsoft.com/office/drawing/2014/main" val="3912643916"/>
                  </a:ext>
                </a:extLst>
              </a:tr>
            </a:tbl>
          </a:graphicData>
        </a:graphic>
      </p:graphicFrame>
    </p:spTree>
    <p:extLst>
      <p:ext uri="{BB962C8B-B14F-4D97-AF65-F5344CB8AC3E}">
        <p14:creationId xmlns:p14="http://schemas.microsoft.com/office/powerpoint/2010/main" val="40595823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0504" y="99631"/>
            <a:ext cx="11340763" cy="1450757"/>
          </a:xfrm>
        </p:spPr>
        <p:txBody>
          <a:bodyPr>
            <a:normAutofit/>
          </a:bodyPr>
          <a:lstStyle/>
          <a:p>
            <a:r>
              <a:rPr lang="th-TH" sz="4000" b="1" dirty="0">
                <a:latin typeface="Times New Roman" panose="02020603050405020304" pitchFamily="18" charset="0"/>
                <a:cs typeface="Times New Roman" panose="02020603050405020304" pitchFamily="18" charset="0"/>
              </a:rPr>
              <a:t>เนื้อหาเสริม </a:t>
            </a:r>
            <a:r>
              <a:rPr lang="en-US" sz="4000" b="1" dirty="0">
                <a:latin typeface="Times New Roman" panose="02020603050405020304" pitchFamily="18" charset="0"/>
                <a:cs typeface="Times New Roman" panose="02020603050405020304" pitchFamily="18" charset="0"/>
              </a:rPr>
              <a:t>: </a:t>
            </a:r>
            <a:r>
              <a:rPr lang="th-TH" sz="4000" b="1" dirty="0">
                <a:latin typeface="Times New Roman" panose="02020603050405020304" pitchFamily="18" charset="0"/>
                <a:cs typeface="Times New Roman" panose="02020603050405020304" pitchFamily="18" charset="0"/>
              </a:rPr>
              <a:t>ทักษะพื้นฐานที่ควรทราบใน </a:t>
            </a:r>
            <a:r>
              <a:rPr lang="en-US" sz="4000" b="1" dirty="0">
                <a:latin typeface="Times New Roman" panose="02020603050405020304" pitchFamily="18" charset="0"/>
                <a:cs typeface="Times New Roman" panose="02020603050405020304" pitchFamily="18" charset="0"/>
              </a:rPr>
              <a:t>crime scene investigation</a:t>
            </a:r>
          </a:p>
        </p:txBody>
      </p:sp>
      <p:sp>
        <p:nvSpPr>
          <p:cNvPr id="3" name="Content Placeholder 2"/>
          <p:cNvSpPr>
            <a:spLocks noGrp="1"/>
          </p:cNvSpPr>
          <p:nvPr>
            <p:ph idx="1"/>
          </p:nvPr>
        </p:nvSpPr>
        <p:spPr>
          <a:xfrm>
            <a:off x="1097280" y="1845734"/>
            <a:ext cx="10058400" cy="4125408"/>
          </a:xfrm>
        </p:spPr>
        <p:txBody>
          <a:bodyPr>
            <a:normAutofit fontScale="92500" lnSpcReduction="10000"/>
          </a:bodyPr>
          <a:lstStyle/>
          <a:p>
            <a:r>
              <a:rPr lang="en-US" sz="2400" b="1" dirty="0">
                <a:latin typeface="Times New Roman" panose="02020603050405020304" pitchFamily="18" charset="0"/>
                <a:cs typeface="Times New Roman" panose="02020603050405020304" pitchFamily="18" charset="0"/>
              </a:rPr>
              <a:t>Glass fragment characterizations</a:t>
            </a:r>
          </a:p>
          <a:p>
            <a:r>
              <a:rPr lang="en-US" sz="2400" b="1" dirty="0">
                <a:latin typeface="Times New Roman" panose="02020603050405020304" pitchFamily="18" charset="0"/>
                <a:cs typeface="Times New Roman" panose="02020603050405020304" pitchFamily="18" charset="0"/>
              </a:rPr>
              <a:t>Ballistic identification and their impact on targets</a:t>
            </a:r>
          </a:p>
          <a:p>
            <a:r>
              <a:rPr lang="en-US" sz="2400" b="1" dirty="0">
                <a:latin typeface="Times New Roman" panose="02020603050405020304" pitchFamily="18" charset="0"/>
                <a:cs typeface="Times New Roman" panose="02020603050405020304" pitchFamily="18" charset="0"/>
              </a:rPr>
              <a:t>Fingerprint classification and recovery</a:t>
            </a:r>
          </a:p>
          <a:p>
            <a:r>
              <a:rPr lang="en-US" sz="2400" b="1" dirty="0">
                <a:latin typeface="Times New Roman" panose="02020603050405020304" pitchFamily="18" charset="0"/>
                <a:cs typeface="Times New Roman" panose="02020603050405020304" pitchFamily="18" charset="0"/>
              </a:rPr>
              <a:t>Lip print classification</a:t>
            </a:r>
          </a:p>
          <a:p>
            <a:r>
              <a:rPr lang="en-US" sz="2400" b="1" dirty="0">
                <a:latin typeface="Times New Roman" panose="02020603050405020304" pitchFamily="18" charset="0"/>
                <a:cs typeface="Times New Roman" panose="02020603050405020304" pitchFamily="18" charset="0"/>
              </a:rPr>
              <a:t>Tool mark identification</a:t>
            </a:r>
          </a:p>
          <a:p>
            <a:r>
              <a:rPr lang="en-US" sz="2400" b="1" dirty="0">
                <a:latin typeface="Times New Roman" panose="02020603050405020304" pitchFamily="18" charset="0"/>
                <a:cs typeface="Times New Roman" panose="02020603050405020304" pitchFamily="18" charset="0"/>
              </a:rPr>
              <a:t>Recovery of biological evidence</a:t>
            </a:r>
          </a:p>
          <a:p>
            <a:r>
              <a:rPr lang="en-US" sz="2400" b="1" dirty="0">
                <a:latin typeface="Times New Roman" panose="02020603050405020304" pitchFamily="18" charset="0"/>
                <a:cs typeface="Times New Roman" panose="02020603050405020304" pitchFamily="18" charset="0"/>
              </a:rPr>
              <a:t>Recovery of indented writing</a:t>
            </a:r>
          </a:p>
          <a:p>
            <a:r>
              <a:rPr lang="en-US" sz="2400" b="1" dirty="0">
                <a:latin typeface="Times New Roman" panose="02020603050405020304" pitchFamily="18" charset="0"/>
                <a:cs typeface="Times New Roman" panose="02020603050405020304" pitchFamily="18" charset="0"/>
              </a:rPr>
              <a:t>Recovery of footprints</a:t>
            </a:r>
          </a:p>
          <a:p>
            <a:r>
              <a:rPr lang="en-US" sz="2400" b="1" dirty="0">
                <a:latin typeface="Times New Roman" panose="02020603050405020304" pitchFamily="18" charset="0"/>
                <a:cs typeface="Times New Roman" panose="02020603050405020304" pitchFamily="18" charset="0"/>
              </a:rPr>
              <a:t>Blood detection and blood pattern analysis</a:t>
            </a: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0749458A-713F-4F9F-BF43-0689CC61E59B}" type="slidenum">
              <a:rPr lang="en-US" smtClean="0"/>
              <a:t>4</a:t>
            </a:fld>
            <a:endParaRPr lang="en-US"/>
          </a:p>
        </p:txBody>
      </p:sp>
      <p:pic>
        <p:nvPicPr>
          <p:cNvPr id="5" name="Picture 4">
            <a:hlinkClick r:id="rId2" action="ppaction://hlinksldjump"/>
            <a:extLst>
              <a:ext uri="{FF2B5EF4-FFF2-40B4-BE49-F238E27FC236}">
                <a16:creationId xmlns:a16="http://schemas.microsoft.com/office/drawing/2014/main" id="{9561C609-EDC0-4E04-A059-BE62C79873CB}"/>
              </a:ext>
            </a:extLst>
          </p:cNvPr>
          <p:cNvPicPr>
            <a:picLocks noChangeAspect="1"/>
          </p:cNvPicPr>
          <p:nvPr/>
        </p:nvPicPr>
        <p:blipFill>
          <a:blip r:embed="rId3"/>
          <a:stretch>
            <a:fillRect/>
          </a:stretch>
        </p:blipFill>
        <p:spPr>
          <a:xfrm>
            <a:off x="10829515" y="5277167"/>
            <a:ext cx="652329" cy="512108"/>
          </a:xfrm>
          <a:prstGeom prst="rect">
            <a:avLst/>
          </a:prstGeom>
        </p:spPr>
      </p:pic>
    </p:spTree>
    <p:extLst>
      <p:ext uri="{BB962C8B-B14F-4D97-AF65-F5344CB8AC3E}">
        <p14:creationId xmlns:p14="http://schemas.microsoft.com/office/powerpoint/2010/main" val="304156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61131"/>
            <a:ext cx="10515600" cy="1325563"/>
          </a:xfrm>
        </p:spPr>
        <p:txBody>
          <a:bodyPr/>
          <a:lstStyle/>
          <a:p>
            <a:r>
              <a:rPr lang="en-US" b="1" dirty="0">
                <a:latin typeface="Times New Roman" panose="02020603050405020304" pitchFamily="18" charset="0"/>
                <a:cs typeface="Times New Roman" panose="02020603050405020304" pitchFamily="18" charset="0"/>
              </a:rPr>
              <a:t>Further information</a:t>
            </a:r>
            <a:r>
              <a:rPr lang="th-TH" b="1" dirty="0">
                <a:latin typeface="Times New Roman" panose="02020603050405020304" pitchFamily="18" charset="0"/>
                <a:cs typeface="Times New Roman" panose="02020603050405020304" pitchFamily="18" charset="0"/>
              </a:rPr>
              <a:t> </a:t>
            </a:r>
            <a:r>
              <a:rPr lang="th-TH" b="1" dirty="0">
                <a:latin typeface="Times New Roman" panose="02020603050405020304" pitchFamily="18" charset="0"/>
              </a:rPr>
              <a:t>จากห้องสมุดสตางค์</a:t>
            </a:r>
            <a:endParaRPr lang="en-US" b="1" dirty="0">
              <a:latin typeface="Times New Roman" panose="02020603050405020304" pitchFamily="18" charset="0"/>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6560" y="2102476"/>
            <a:ext cx="2160240" cy="2864407"/>
          </a:xfrm>
        </p:spPr>
      </p:pic>
      <p:sp>
        <p:nvSpPr>
          <p:cNvPr id="4" name="Slide Number Placeholder 3"/>
          <p:cNvSpPr>
            <a:spLocks noGrp="1"/>
          </p:cNvSpPr>
          <p:nvPr>
            <p:ph type="sldNum" sz="quarter" idx="12"/>
          </p:nvPr>
        </p:nvSpPr>
        <p:spPr/>
        <p:txBody>
          <a:bodyPr/>
          <a:lstStyle/>
          <a:p>
            <a:fld id="{0749458A-713F-4F9F-BF43-0689CC61E59B}" type="slidenum">
              <a:rPr lang="en-US" smtClean="0"/>
              <a:t>5</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9440" y="2102476"/>
            <a:ext cx="1965769" cy="2864407"/>
          </a:xfrm>
          <a:prstGeom prst="rect">
            <a:avLst/>
          </a:prstGeom>
        </p:spPr>
      </p:pic>
      <p:sp>
        <p:nvSpPr>
          <p:cNvPr id="7" name="Rectangle 6"/>
          <p:cNvSpPr/>
          <p:nvPr/>
        </p:nvSpPr>
        <p:spPr>
          <a:xfrm>
            <a:off x="3511639" y="5478133"/>
            <a:ext cx="3141373" cy="369332"/>
          </a:xfrm>
          <a:prstGeom prst="rect">
            <a:avLst/>
          </a:prstGeom>
        </p:spPr>
        <p:txBody>
          <a:bodyPr wrap="none">
            <a:spAutoFit/>
          </a:bodyPr>
          <a:lstStyle/>
          <a:p>
            <a:r>
              <a:rPr lang="en-US" dirty="0"/>
              <a:t>http://www.sciencedirect.com/</a:t>
            </a:r>
          </a:p>
        </p:txBody>
      </p:sp>
      <p:sp>
        <p:nvSpPr>
          <p:cNvPr id="8" name="Rectangle 7"/>
          <p:cNvSpPr/>
          <p:nvPr/>
        </p:nvSpPr>
        <p:spPr>
          <a:xfrm>
            <a:off x="114484" y="5482745"/>
            <a:ext cx="3043707" cy="369332"/>
          </a:xfrm>
          <a:prstGeom prst="rect">
            <a:avLst/>
          </a:prstGeom>
        </p:spPr>
        <p:txBody>
          <a:bodyPr wrap="square">
            <a:spAutoFit/>
          </a:bodyPr>
          <a:lstStyle/>
          <a:p>
            <a:r>
              <a:rPr lang="en-US" dirty="0"/>
              <a:t>http://onlinelibrary.wiley.com/</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27911" y="2128299"/>
            <a:ext cx="2095145" cy="2838583"/>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6315" y="2128300"/>
            <a:ext cx="2168362" cy="2838583"/>
          </a:xfrm>
          <a:prstGeom prst="rect">
            <a:avLst/>
          </a:prstGeom>
        </p:spPr>
      </p:pic>
    </p:spTree>
    <p:extLst>
      <p:ext uri="{BB962C8B-B14F-4D97-AF65-F5344CB8AC3E}">
        <p14:creationId xmlns:p14="http://schemas.microsoft.com/office/powerpoint/2010/main" val="3362197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679" y="-94273"/>
            <a:ext cx="10058400" cy="1450757"/>
          </a:xfrm>
        </p:spPr>
        <p:txBody>
          <a:bodyPr/>
          <a:lstStyle/>
          <a:p>
            <a:r>
              <a:rPr lang="en-US" b="1" dirty="0" err="1">
                <a:solidFill>
                  <a:srgbClr val="FF0000"/>
                </a:solidFill>
                <a:latin typeface="Times New Roman" panose="02020603050405020304" pitchFamily="18" charset="0"/>
                <a:cs typeface="Times New Roman" panose="02020603050405020304" pitchFamily="18" charset="0"/>
              </a:rPr>
              <a:t>Locard’s</a:t>
            </a:r>
            <a:r>
              <a:rPr lang="en-US" b="1" dirty="0">
                <a:solidFill>
                  <a:srgbClr val="FF0000"/>
                </a:solidFill>
                <a:latin typeface="Times New Roman" panose="02020603050405020304" pitchFamily="18" charset="0"/>
                <a:cs typeface="Times New Roman" panose="02020603050405020304" pitchFamily="18" charset="0"/>
              </a:rPr>
              <a:t> Exchange principle</a:t>
            </a:r>
          </a:p>
        </p:txBody>
      </p:sp>
      <p:sp>
        <p:nvSpPr>
          <p:cNvPr id="3" name="Content Placeholder 2"/>
          <p:cNvSpPr>
            <a:spLocks noGrp="1"/>
          </p:cNvSpPr>
          <p:nvPr>
            <p:ph idx="1"/>
          </p:nvPr>
        </p:nvSpPr>
        <p:spPr>
          <a:xfrm>
            <a:off x="287879" y="1782687"/>
            <a:ext cx="7368843" cy="4023360"/>
          </a:xfrm>
        </p:spPr>
        <p:txBody>
          <a:bodyPr>
            <a:normAutofit/>
          </a:bodyPr>
          <a:lstStyle/>
          <a:p>
            <a:pPr>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In forensic science, </a:t>
            </a:r>
            <a:r>
              <a:rPr lang="en-US" sz="2800" b="1" dirty="0" err="1">
                <a:latin typeface="Times New Roman" panose="02020603050405020304" pitchFamily="18" charset="0"/>
                <a:cs typeface="Times New Roman" panose="02020603050405020304" pitchFamily="18" charset="0"/>
              </a:rPr>
              <a:t>Locard's</a:t>
            </a:r>
            <a:r>
              <a:rPr lang="en-US" sz="2800" b="1" dirty="0">
                <a:latin typeface="Times New Roman" panose="02020603050405020304" pitchFamily="18" charset="0"/>
                <a:cs typeface="Times New Roman" panose="02020603050405020304" pitchFamily="18" charset="0"/>
              </a:rPr>
              <a:t> exchange principle</a:t>
            </a:r>
            <a:r>
              <a:rPr lang="en-US" sz="2800" dirty="0">
                <a:latin typeface="Times New Roman" panose="02020603050405020304" pitchFamily="18" charset="0"/>
                <a:cs typeface="Times New Roman" panose="02020603050405020304" pitchFamily="18" charset="0"/>
              </a:rPr>
              <a:t> holds that the perpetrator of a crime will bring something into the crime scene and leave with something from it, and that both can be used as </a:t>
            </a:r>
            <a:r>
              <a:rPr lang="en-US" sz="2800" b="1" dirty="0">
                <a:solidFill>
                  <a:srgbClr val="FF0000"/>
                </a:solidFill>
                <a:latin typeface="Times New Roman" panose="02020603050405020304" pitchFamily="18" charset="0"/>
                <a:cs typeface="Times New Roman" panose="02020603050405020304" pitchFamily="18" charset="0"/>
              </a:rPr>
              <a:t>forensic evidence</a:t>
            </a:r>
            <a:r>
              <a:rPr lang="en-US" sz="2800" dirty="0">
                <a:latin typeface="Times New Roman" panose="02020603050405020304" pitchFamily="18" charset="0"/>
                <a:cs typeface="Times New Roman" panose="02020603050405020304" pitchFamily="18" charset="0"/>
              </a:rPr>
              <a:t>. </a:t>
            </a:r>
          </a:p>
          <a:p>
            <a:pPr>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Dr. Edmond </a:t>
            </a:r>
            <a:r>
              <a:rPr lang="en-US" sz="2800" dirty="0" err="1">
                <a:latin typeface="Times New Roman" panose="02020603050405020304" pitchFamily="18" charset="0"/>
                <a:cs typeface="Times New Roman" panose="02020603050405020304" pitchFamily="18" charset="0"/>
              </a:rPr>
              <a:t>Locard</a:t>
            </a:r>
            <a:r>
              <a:rPr lang="en-US" sz="2800" dirty="0">
                <a:latin typeface="Times New Roman" panose="02020603050405020304" pitchFamily="18" charset="0"/>
                <a:cs typeface="Times New Roman" panose="02020603050405020304" pitchFamily="18" charset="0"/>
              </a:rPr>
              <a:t> (13 December 1877 – 4 May 1966) was a pioneer in forensic science who became known as the Sherlock Holmes of France.</a:t>
            </a:r>
          </a:p>
        </p:txBody>
      </p:sp>
      <p:sp>
        <p:nvSpPr>
          <p:cNvPr id="4" name="Slide Number Placeholder 3"/>
          <p:cNvSpPr>
            <a:spLocks noGrp="1"/>
          </p:cNvSpPr>
          <p:nvPr>
            <p:ph type="sldNum" sz="quarter" idx="12"/>
          </p:nvPr>
        </p:nvSpPr>
        <p:spPr/>
        <p:txBody>
          <a:bodyPr/>
          <a:lstStyle/>
          <a:p>
            <a:fld id="{0749458A-713F-4F9F-BF43-0689CC61E59B}" type="slidenum">
              <a:rPr lang="en-US" smtClean="0"/>
              <a:t>6</a:t>
            </a:fld>
            <a:endParaRPr lang="en-US"/>
          </a:p>
        </p:txBody>
      </p:sp>
      <p:sp>
        <p:nvSpPr>
          <p:cNvPr id="5" name="Rectangle 4"/>
          <p:cNvSpPr/>
          <p:nvPr/>
        </p:nvSpPr>
        <p:spPr>
          <a:xfrm>
            <a:off x="788867" y="5376521"/>
            <a:ext cx="6478741" cy="646331"/>
          </a:xfrm>
          <a:prstGeom prst="rect">
            <a:avLst/>
          </a:prstGeom>
        </p:spPr>
        <p:txBody>
          <a:bodyPr wrap="square">
            <a:spAutoFit/>
          </a:bodyPr>
          <a:lstStyle/>
          <a:p>
            <a:r>
              <a:rPr lang="en-US" sz="3600" b="1" dirty="0">
                <a:solidFill>
                  <a:srgbClr val="FF0000"/>
                </a:solidFill>
                <a:latin typeface="Times New Roman" panose="02020603050405020304" pitchFamily="18" charset="0"/>
                <a:cs typeface="Times New Roman" panose="02020603050405020304" pitchFamily="18" charset="0"/>
              </a:rPr>
              <a:t>"Every contact leaves a trace."</a:t>
            </a:r>
          </a:p>
        </p:txBody>
      </p:sp>
      <p:pic>
        <p:nvPicPr>
          <p:cNvPr id="7" name="Picture 6"/>
          <p:cNvPicPr>
            <a:picLocks noChangeAspect="1"/>
          </p:cNvPicPr>
          <p:nvPr/>
        </p:nvPicPr>
        <p:blipFill>
          <a:blip r:embed="rId2"/>
          <a:stretch>
            <a:fillRect/>
          </a:stretch>
        </p:blipFill>
        <p:spPr>
          <a:xfrm>
            <a:off x="7896796" y="889151"/>
            <a:ext cx="4007324" cy="5343099"/>
          </a:xfrm>
          <a:prstGeom prst="rect">
            <a:avLst/>
          </a:prstGeom>
        </p:spPr>
      </p:pic>
      <p:sp>
        <p:nvSpPr>
          <p:cNvPr id="8" name="Rectangle 7"/>
          <p:cNvSpPr/>
          <p:nvPr/>
        </p:nvSpPr>
        <p:spPr>
          <a:xfrm>
            <a:off x="5827593" y="6459785"/>
            <a:ext cx="7110484" cy="369332"/>
          </a:xfrm>
          <a:prstGeom prst="rect">
            <a:avLst/>
          </a:prstGeom>
        </p:spPr>
        <p:txBody>
          <a:bodyPr wrap="square">
            <a:spAutoFit/>
          </a:bodyPr>
          <a:lstStyle/>
          <a:p>
            <a:r>
              <a:rPr lang="en-US" dirty="0"/>
              <a:t>https://www.mccrone.com/mm/locard-honored-postage-stamp/</a:t>
            </a:r>
          </a:p>
        </p:txBody>
      </p:sp>
    </p:spTree>
    <p:extLst>
      <p:ext uri="{BB962C8B-B14F-4D97-AF65-F5344CB8AC3E}">
        <p14:creationId xmlns:p14="http://schemas.microsoft.com/office/powerpoint/2010/main" val="6607267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24D41-9F5D-4AE4-82DD-25273727D695}"/>
              </a:ext>
            </a:extLst>
          </p:cNvPr>
          <p:cNvSpPr>
            <a:spLocks noGrp="1"/>
          </p:cNvSpPr>
          <p:nvPr>
            <p:ph type="title"/>
          </p:nvPr>
        </p:nvSpPr>
        <p:spPr>
          <a:xfrm>
            <a:off x="1446601" y="146106"/>
            <a:ext cx="10058400" cy="856828"/>
          </a:xfrm>
        </p:spPr>
        <p:txBody>
          <a:bodyPr/>
          <a:lstStyle/>
          <a:p>
            <a:r>
              <a:rPr lang="en-US" b="1" dirty="0">
                <a:latin typeface="Times New Roman" panose="02020603050405020304" pitchFamily="18" charset="0"/>
                <a:cs typeface="Times New Roman" panose="02020603050405020304" pitchFamily="18" charset="0"/>
              </a:rPr>
              <a:t>The first story of forensic physics</a:t>
            </a:r>
            <a:endParaRPr lang="en-US" dirty="0"/>
          </a:p>
        </p:txBody>
      </p:sp>
      <p:sp>
        <p:nvSpPr>
          <p:cNvPr id="3" name="Content Placeholder 2">
            <a:extLst>
              <a:ext uri="{FF2B5EF4-FFF2-40B4-BE49-F238E27FC236}">
                <a16:creationId xmlns:a16="http://schemas.microsoft.com/office/drawing/2014/main" id="{2A64BF69-CB66-49C8-A347-14606B2AE0B5}"/>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8981A8B3-CB52-4069-AE5F-EE8AE007152B}"/>
              </a:ext>
            </a:extLst>
          </p:cNvPr>
          <p:cNvSpPr>
            <a:spLocks noGrp="1"/>
          </p:cNvSpPr>
          <p:nvPr>
            <p:ph type="sldNum" sz="quarter" idx="12"/>
          </p:nvPr>
        </p:nvSpPr>
        <p:spPr/>
        <p:txBody>
          <a:bodyPr/>
          <a:lstStyle/>
          <a:p>
            <a:fld id="{0749458A-713F-4F9F-BF43-0689CC61E59B}" type="slidenum">
              <a:rPr lang="en-US" smtClean="0"/>
              <a:t>7</a:t>
            </a:fld>
            <a:endParaRPr lang="en-US"/>
          </a:p>
        </p:txBody>
      </p:sp>
      <p:pic>
        <p:nvPicPr>
          <p:cNvPr id="6" name="Picture 5">
            <a:extLst>
              <a:ext uri="{FF2B5EF4-FFF2-40B4-BE49-F238E27FC236}">
                <a16:creationId xmlns:a16="http://schemas.microsoft.com/office/drawing/2014/main" id="{88B2BA2E-8743-4DE3-9CE4-CC6FC566A900}"/>
              </a:ext>
            </a:extLst>
          </p:cNvPr>
          <p:cNvPicPr>
            <a:picLocks noChangeAspect="1"/>
          </p:cNvPicPr>
          <p:nvPr/>
        </p:nvPicPr>
        <p:blipFill>
          <a:blip r:embed="rId2"/>
          <a:stretch>
            <a:fillRect/>
          </a:stretch>
        </p:blipFill>
        <p:spPr>
          <a:xfrm>
            <a:off x="1333500" y="1069550"/>
            <a:ext cx="9525000" cy="5314950"/>
          </a:xfrm>
          <a:prstGeom prst="rect">
            <a:avLst/>
          </a:prstGeom>
        </p:spPr>
      </p:pic>
      <p:sp>
        <p:nvSpPr>
          <p:cNvPr id="7" name="Rectangle 6">
            <a:extLst>
              <a:ext uri="{FF2B5EF4-FFF2-40B4-BE49-F238E27FC236}">
                <a16:creationId xmlns:a16="http://schemas.microsoft.com/office/drawing/2014/main" id="{1B32EFA5-A468-4AEC-B29C-A36C84FEAE0D}"/>
              </a:ext>
            </a:extLst>
          </p:cNvPr>
          <p:cNvSpPr/>
          <p:nvPr/>
        </p:nvSpPr>
        <p:spPr>
          <a:xfrm>
            <a:off x="510125" y="6446208"/>
            <a:ext cx="11760080" cy="369332"/>
          </a:xfrm>
          <a:prstGeom prst="rect">
            <a:avLst/>
          </a:prstGeom>
        </p:spPr>
        <p:txBody>
          <a:bodyPr wrap="square">
            <a:spAutoFit/>
          </a:bodyPr>
          <a:lstStyle/>
          <a:p>
            <a:r>
              <a:rPr lang="en-US" dirty="0"/>
              <a:t>https://apnews.com/7737b2dc823145b0a835ed66bdaeea7b/Red-Bull-heir-enjoys-jet-set-life-4-years-after-hit-and-run</a:t>
            </a:r>
          </a:p>
        </p:txBody>
      </p:sp>
    </p:spTree>
    <p:extLst>
      <p:ext uri="{BB962C8B-B14F-4D97-AF65-F5344CB8AC3E}">
        <p14:creationId xmlns:p14="http://schemas.microsoft.com/office/powerpoint/2010/main" val="76258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0F8B6-1248-4338-A2CE-0FE569255A28}"/>
              </a:ext>
            </a:extLst>
          </p:cNvPr>
          <p:cNvSpPr>
            <a:spLocks noGrp="1"/>
          </p:cNvSpPr>
          <p:nvPr>
            <p:ph type="title"/>
          </p:nvPr>
        </p:nvSpPr>
        <p:spPr>
          <a:xfrm>
            <a:off x="667820" y="256359"/>
            <a:ext cx="4998720" cy="751087"/>
          </a:xfrm>
        </p:spPr>
        <p:txBody>
          <a:bodyPr/>
          <a:lstStyle/>
          <a:p>
            <a:pPr algn="ctr"/>
            <a:r>
              <a:rPr lang="th-TH" b="1" dirty="0"/>
              <a:t>สรุปเหตุการณ์</a:t>
            </a:r>
            <a:endParaRPr lang="en-US" b="1" dirty="0"/>
          </a:p>
        </p:txBody>
      </p:sp>
      <p:pic>
        <p:nvPicPr>
          <p:cNvPr id="7" name="คลิปเฟอรารี">
            <a:hlinkClick r:id="" action="ppaction://media"/>
            <a:extLst>
              <a:ext uri="{FF2B5EF4-FFF2-40B4-BE49-F238E27FC236}">
                <a16:creationId xmlns:a16="http://schemas.microsoft.com/office/drawing/2014/main" id="{C05F519D-AAD2-46A9-960A-7F44B8DFCD0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359657" y="738859"/>
            <a:ext cx="5380281" cy="5380281"/>
          </a:xfrm>
        </p:spPr>
      </p:pic>
      <p:sp>
        <p:nvSpPr>
          <p:cNvPr id="4" name="Slide Number Placeholder 3">
            <a:extLst>
              <a:ext uri="{FF2B5EF4-FFF2-40B4-BE49-F238E27FC236}">
                <a16:creationId xmlns:a16="http://schemas.microsoft.com/office/drawing/2014/main" id="{12B49075-99B6-4E29-AA7B-2995EA78D36D}"/>
              </a:ext>
            </a:extLst>
          </p:cNvPr>
          <p:cNvSpPr>
            <a:spLocks noGrp="1"/>
          </p:cNvSpPr>
          <p:nvPr>
            <p:ph type="sldNum" sz="quarter" idx="12"/>
          </p:nvPr>
        </p:nvSpPr>
        <p:spPr/>
        <p:txBody>
          <a:bodyPr/>
          <a:lstStyle/>
          <a:p>
            <a:fld id="{0749458A-713F-4F9F-BF43-0689CC61E59B}" type="slidenum">
              <a:rPr lang="en-US" smtClean="0"/>
              <a:t>8</a:t>
            </a:fld>
            <a:endParaRPr lang="en-US"/>
          </a:p>
        </p:txBody>
      </p:sp>
      <p:pic>
        <p:nvPicPr>
          <p:cNvPr id="5" name="Picture 4">
            <a:hlinkClick r:id="rId5" action="ppaction://program"/>
            <a:extLst>
              <a:ext uri="{FF2B5EF4-FFF2-40B4-BE49-F238E27FC236}">
                <a16:creationId xmlns:a16="http://schemas.microsoft.com/office/drawing/2014/main" id="{F95035E0-3D6F-4A83-A893-576A8CAD735E}"/>
              </a:ext>
            </a:extLst>
          </p:cNvPr>
          <p:cNvPicPr>
            <a:picLocks noChangeAspect="1"/>
          </p:cNvPicPr>
          <p:nvPr/>
        </p:nvPicPr>
        <p:blipFill>
          <a:blip r:embed="rId6"/>
          <a:stretch>
            <a:fillRect/>
          </a:stretch>
        </p:blipFill>
        <p:spPr>
          <a:xfrm>
            <a:off x="344270" y="1175665"/>
            <a:ext cx="5905500" cy="4943475"/>
          </a:xfrm>
          <a:prstGeom prst="rect">
            <a:avLst/>
          </a:prstGeom>
        </p:spPr>
      </p:pic>
      <p:sp>
        <p:nvSpPr>
          <p:cNvPr id="6" name="Rectangle 5">
            <a:extLst>
              <a:ext uri="{FF2B5EF4-FFF2-40B4-BE49-F238E27FC236}">
                <a16:creationId xmlns:a16="http://schemas.microsoft.com/office/drawing/2014/main" id="{481274E6-1CF9-4E23-BBD0-DB1A69F97082}"/>
              </a:ext>
            </a:extLst>
          </p:cNvPr>
          <p:cNvSpPr/>
          <p:nvPr/>
        </p:nvSpPr>
        <p:spPr>
          <a:xfrm>
            <a:off x="667820" y="6455578"/>
            <a:ext cx="10856360" cy="369332"/>
          </a:xfrm>
          <a:prstGeom prst="rect">
            <a:avLst/>
          </a:prstGeom>
        </p:spPr>
        <p:txBody>
          <a:bodyPr wrap="square">
            <a:spAutoFit/>
          </a:bodyPr>
          <a:lstStyle/>
          <a:p>
            <a:r>
              <a:rPr lang="en-US" dirty="0"/>
              <a:t>https://www.bangkokpost.com/learning/learning-news/989385/red-bull-heir-a-no-show-%E2%80%93-again</a:t>
            </a:r>
          </a:p>
        </p:txBody>
      </p:sp>
    </p:spTree>
    <p:extLst>
      <p:ext uri="{BB962C8B-B14F-4D97-AF65-F5344CB8AC3E}">
        <p14:creationId xmlns:p14="http://schemas.microsoft.com/office/powerpoint/2010/main" val="861357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18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3F0C43C-C08F-453A-89E8-7B8E41A092AC}"/>
              </a:ext>
            </a:extLst>
          </p:cNvPr>
          <p:cNvSpPr>
            <a:spLocks noGrp="1"/>
          </p:cNvSpPr>
          <p:nvPr>
            <p:ph type="sldNum" sz="quarter" idx="12"/>
          </p:nvPr>
        </p:nvSpPr>
        <p:spPr/>
        <p:txBody>
          <a:bodyPr/>
          <a:lstStyle/>
          <a:p>
            <a:fld id="{0749458A-713F-4F9F-BF43-0689CC61E59B}" type="slidenum">
              <a:rPr lang="en-US" smtClean="0"/>
              <a:t>9</a:t>
            </a:fld>
            <a:endParaRPr lang="en-US"/>
          </a:p>
        </p:txBody>
      </p:sp>
      <p:pic>
        <p:nvPicPr>
          <p:cNvPr id="6" name="Picture 5">
            <a:extLst>
              <a:ext uri="{FF2B5EF4-FFF2-40B4-BE49-F238E27FC236}">
                <a16:creationId xmlns:a16="http://schemas.microsoft.com/office/drawing/2014/main" id="{A3B1C2FA-8F68-4D18-A8E1-2F5ED39A0F16}"/>
              </a:ext>
            </a:extLst>
          </p:cNvPr>
          <p:cNvPicPr>
            <a:picLocks noChangeAspect="1"/>
          </p:cNvPicPr>
          <p:nvPr/>
        </p:nvPicPr>
        <p:blipFill>
          <a:blip r:embed="rId3"/>
          <a:stretch>
            <a:fillRect/>
          </a:stretch>
        </p:blipFill>
        <p:spPr>
          <a:xfrm>
            <a:off x="841234" y="253396"/>
            <a:ext cx="10509532" cy="5911612"/>
          </a:xfrm>
          <a:prstGeom prst="rect">
            <a:avLst/>
          </a:prstGeom>
        </p:spPr>
      </p:pic>
      <p:sp>
        <p:nvSpPr>
          <p:cNvPr id="7" name="Rectangle 6">
            <a:extLst>
              <a:ext uri="{FF2B5EF4-FFF2-40B4-BE49-F238E27FC236}">
                <a16:creationId xmlns:a16="http://schemas.microsoft.com/office/drawing/2014/main" id="{525C0433-B46B-4530-B998-2F63F1932895}"/>
              </a:ext>
            </a:extLst>
          </p:cNvPr>
          <p:cNvSpPr/>
          <p:nvPr/>
        </p:nvSpPr>
        <p:spPr>
          <a:xfrm>
            <a:off x="3057338" y="6455578"/>
            <a:ext cx="5128199" cy="369332"/>
          </a:xfrm>
          <a:prstGeom prst="rect">
            <a:avLst/>
          </a:prstGeom>
        </p:spPr>
        <p:txBody>
          <a:bodyPr wrap="none">
            <a:spAutoFit/>
          </a:bodyPr>
          <a:lstStyle/>
          <a:p>
            <a:r>
              <a:rPr lang="en-US" dirty="0"/>
              <a:t>https://www.youtube.com/watch?v=KdGWbHZJ4M4</a:t>
            </a:r>
          </a:p>
        </p:txBody>
      </p:sp>
    </p:spTree>
    <p:extLst>
      <p:ext uri="{BB962C8B-B14F-4D97-AF65-F5344CB8AC3E}">
        <p14:creationId xmlns:p14="http://schemas.microsoft.com/office/powerpoint/2010/main" val="1014133681"/>
      </p:ext>
    </p:extLst>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2399</TotalTime>
  <Words>2004</Words>
  <Application>Microsoft Office PowerPoint</Application>
  <PresentationFormat>Widescreen</PresentationFormat>
  <Paragraphs>171</Paragraphs>
  <Slides>19</Slides>
  <Notes>7</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19</vt:i4>
      </vt:variant>
    </vt:vector>
  </HeadingPairs>
  <TitlesOfParts>
    <vt:vector size="29" baseType="lpstr">
      <vt:lpstr>Arial</vt:lpstr>
      <vt:lpstr>Arimo-Regular</vt:lpstr>
      <vt:lpstr>Calibri</vt:lpstr>
      <vt:lpstr>Calibri Light</vt:lpstr>
      <vt:lpstr>Cambria Math</vt:lpstr>
      <vt:lpstr>Fe</vt:lpstr>
      <vt:lpstr>Ff</vt:lpstr>
      <vt:lpstr>TH SarabunPSK</vt:lpstr>
      <vt:lpstr>Times New Roman</vt:lpstr>
      <vt:lpstr>Retrospect</vt:lpstr>
      <vt:lpstr>(What is)Forensic Physics?</vt:lpstr>
      <vt:lpstr>Introduction : </vt:lpstr>
      <vt:lpstr>เนื้อหาหลัก : ทฤษฎีที่เกี่ยวข้อง</vt:lpstr>
      <vt:lpstr>เนื้อหาเสริม : ทักษะพื้นฐานที่ควรทราบใน crime scene investigation</vt:lpstr>
      <vt:lpstr>Further information จากห้องสมุดสตางค์</vt:lpstr>
      <vt:lpstr>Locard’s Exchange principle</vt:lpstr>
      <vt:lpstr>The first story of forensic physics</vt:lpstr>
      <vt:lpstr>สรุปเหตุการณ์</vt:lpstr>
      <vt:lpstr>PowerPoint Presentation</vt:lpstr>
      <vt:lpstr>อัตราความเร็วของยานพาหนะตามพระราชบัญญัติจราจรทางบก ฉบับ 8 พ.ศ. 2551</vt:lpstr>
      <vt:lpstr>การถอดบทเรียน “ฟิสิกส์”จากเหตุการณ์</vt:lpstr>
      <vt:lpstr>What is frame rate?</vt:lpstr>
      <vt:lpstr>Uncertainty of the velocity</vt:lpstr>
      <vt:lpstr>PowerPoint Presentation</vt:lpstr>
      <vt:lpstr>The second story of forensic physics The crash of air Canada flight 143 Gimli Glider Incident</vt:lpstr>
      <vt:lpstr>Sequence of the crash incident</vt:lpstr>
      <vt:lpstr>What had gone wrong?</vt:lpstr>
      <vt:lpstr>PowerPoint Presentation</vt:lpstr>
      <vt:lpstr>PowerPoint Presentation</vt:lpstr>
    </vt:vector>
  </TitlesOfParts>
  <Company>Mahidol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Forensic Physics</dc:title>
  <dc:creator>Dr. Ratchapak Chitaree</dc:creator>
  <cp:lastModifiedBy>rachapak.chi@gmail.com</cp:lastModifiedBy>
  <cp:revision>181</cp:revision>
  <cp:lastPrinted>2019-08-20T09:12:24Z</cp:lastPrinted>
  <dcterms:created xsi:type="dcterms:W3CDTF">2014-08-19T18:33:32Z</dcterms:created>
  <dcterms:modified xsi:type="dcterms:W3CDTF">2020-08-19T01:28:05Z</dcterms:modified>
</cp:coreProperties>
</file>